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10287000" cx="18288000"/>
  <p:notesSz cx="6954825" cy="93091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0" roundtripDataSignature="AMtx7miKdg0aWfpgmmHZOAq0AESD4aWt5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13763" cy="467072"/>
          </a:xfrm>
          <a:prstGeom prst="rect">
            <a:avLst/>
          </a:prstGeom>
          <a:noFill/>
          <a:ln>
            <a:noFill/>
          </a:ln>
        </p:spPr>
        <p:txBody>
          <a:bodyPr anchorCtr="0" anchor="t" bIns="46450" lIns="92925" spcFirstLastPara="1" rIns="92925" wrap="square" tIns="464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39466" y="0"/>
            <a:ext cx="3013763" cy="467072"/>
          </a:xfrm>
          <a:prstGeom prst="rect">
            <a:avLst/>
          </a:prstGeom>
          <a:noFill/>
          <a:ln>
            <a:noFill/>
          </a:ln>
        </p:spPr>
        <p:txBody>
          <a:bodyPr anchorCtr="0" anchor="t" bIns="46450" lIns="92925" spcFirstLastPara="1" rIns="92925" wrap="square" tIns="4645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63638"/>
            <a:ext cx="5583238"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5484" y="4480004"/>
            <a:ext cx="5563870" cy="3665458"/>
          </a:xfrm>
          <a:prstGeom prst="rect">
            <a:avLst/>
          </a:prstGeom>
          <a:noFill/>
          <a:ln>
            <a:noFill/>
          </a:ln>
        </p:spPr>
        <p:txBody>
          <a:bodyPr anchorCtr="0" anchor="t" bIns="46450" lIns="92925" spcFirstLastPara="1" rIns="92925" wrap="square" tIns="4645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2030"/>
            <a:ext cx="3013763" cy="467071"/>
          </a:xfrm>
          <a:prstGeom prst="rect">
            <a:avLst/>
          </a:prstGeom>
          <a:noFill/>
          <a:ln>
            <a:noFill/>
          </a:ln>
        </p:spPr>
        <p:txBody>
          <a:bodyPr anchorCtr="0" anchor="b" bIns="46450" lIns="92925" spcFirstLastPara="1" rIns="92925" wrap="square" tIns="464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39466" y="8842030"/>
            <a:ext cx="3013763" cy="467071"/>
          </a:xfrm>
          <a:prstGeom prst="rect">
            <a:avLst/>
          </a:prstGeom>
          <a:noFill/>
          <a:ln>
            <a:noFill/>
          </a:ln>
        </p:spPr>
        <p:txBody>
          <a:bodyPr anchorCtr="0" anchor="b" bIns="46450" lIns="92925" spcFirstLastPara="1" rIns="92925" wrap="square" tIns="464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95484" y="4480004"/>
            <a:ext cx="5563870" cy="3665458"/>
          </a:xfrm>
          <a:prstGeom prst="rect">
            <a:avLst/>
          </a:prstGeom>
        </p:spPr>
        <p:txBody>
          <a:bodyPr anchorCtr="0" anchor="t" bIns="46450" lIns="92925" spcFirstLastPara="1" rIns="92925" wrap="square" tIns="4645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63638"/>
            <a:ext cx="5583238"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0:notes"/>
          <p:cNvSpPr txBox="1"/>
          <p:nvPr>
            <p:ph idx="1" type="body"/>
          </p:nvPr>
        </p:nvSpPr>
        <p:spPr>
          <a:xfrm>
            <a:off x="695484" y="4480004"/>
            <a:ext cx="5563870" cy="3665458"/>
          </a:xfrm>
          <a:prstGeom prst="rect">
            <a:avLst/>
          </a:prstGeom>
        </p:spPr>
        <p:txBody>
          <a:bodyPr anchorCtr="0" anchor="t" bIns="46450" lIns="92925" spcFirstLastPara="1" rIns="92925" wrap="square" tIns="46450">
            <a:noAutofit/>
          </a:bodyPr>
          <a:lstStyle/>
          <a:p>
            <a:pPr indent="0" lvl="0" marL="0" rtl="0" algn="l">
              <a:spcBef>
                <a:spcPts val="0"/>
              </a:spcBef>
              <a:spcAft>
                <a:spcPts val="0"/>
              </a:spcAft>
              <a:buNone/>
            </a:pPr>
            <a:r>
              <a:t/>
            </a:r>
            <a:endParaRPr/>
          </a:p>
        </p:txBody>
      </p:sp>
      <p:sp>
        <p:nvSpPr>
          <p:cNvPr id="179" name="Google Shape;179;p10:notes"/>
          <p:cNvSpPr/>
          <p:nvPr>
            <p:ph idx="2" type="sldImg"/>
          </p:nvPr>
        </p:nvSpPr>
        <p:spPr>
          <a:xfrm>
            <a:off x="685800" y="1163638"/>
            <a:ext cx="5583238"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1:notes"/>
          <p:cNvSpPr txBox="1"/>
          <p:nvPr>
            <p:ph idx="1" type="body"/>
          </p:nvPr>
        </p:nvSpPr>
        <p:spPr>
          <a:xfrm>
            <a:off x="695484" y="4480004"/>
            <a:ext cx="5563870" cy="3665458"/>
          </a:xfrm>
          <a:prstGeom prst="rect">
            <a:avLst/>
          </a:prstGeom>
        </p:spPr>
        <p:txBody>
          <a:bodyPr anchorCtr="0" anchor="t" bIns="46450" lIns="92925" spcFirstLastPara="1" rIns="92925" wrap="square" tIns="46450">
            <a:noAutofit/>
          </a:bodyPr>
          <a:lstStyle/>
          <a:p>
            <a:pPr indent="0" lvl="0" marL="0" rtl="0" algn="l">
              <a:spcBef>
                <a:spcPts val="0"/>
              </a:spcBef>
              <a:spcAft>
                <a:spcPts val="0"/>
              </a:spcAft>
              <a:buNone/>
            </a:pPr>
            <a:r>
              <a:t/>
            </a:r>
            <a:endParaRPr/>
          </a:p>
        </p:txBody>
      </p:sp>
      <p:sp>
        <p:nvSpPr>
          <p:cNvPr id="186" name="Google Shape;186;p11:notes"/>
          <p:cNvSpPr/>
          <p:nvPr>
            <p:ph idx="2" type="sldImg"/>
          </p:nvPr>
        </p:nvSpPr>
        <p:spPr>
          <a:xfrm>
            <a:off x="685800" y="1163638"/>
            <a:ext cx="5583238"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2:notes"/>
          <p:cNvSpPr/>
          <p:nvPr>
            <p:ph idx="2" type="sldImg"/>
          </p:nvPr>
        </p:nvSpPr>
        <p:spPr>
          <a:xfrm>
            <a:off x="685800" y="1163638"/>
            <a:ext cx="5583238"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2:notes"/>
          <p:cNvSpPr txBox="1"/>
          <p:nvPr>
            <p:ph idx="1" type="body"/>
          </p:nvPr>
        </p:nvSpPr>
        <p:spPr>
          <a:xfrm>
            <a:off x="695484" y="4480004"/>
            <a:ext cx="5563870" cy="3665458"/>
          </a:xfrm>
          <a:prstGeom prst="rect">
            <a:avLst/>
          </a:prstGeom>
          <a:noFill/>
          <a:ln>
            <a:noFill/>
          </a:ln>
        </p:spPr>
        <p:txBody>
          <a:bodyPr anchorCtr="0" anchor="t" bIns="46450" lIns="92925" spcFirstLastPara="1" rIns="92925" wrap="square" tIns="46450">
            <a:noAutofit/>
          </a:bodyPr>
          <a:lstStyle/>
          <a:p>
            <a:pPr indent="0" lvl="0" marL="0" rtl="0" algn="l">
              <a:lnSpc>
                <a:spcPct val="254000"/>
              </a:lnSpc>
              <a:spcBef>
                <a:spcPts val="0"/>
              </a:spcBef>
              <a:spcAft>
                <a:spcPts val="0"/>
              </a:spcAft>
              <a:buNone/>
            </a:pPr>
            <a:r>
              <a:rPr b="1" lang="en-US">
                <a:solidFill>
                  <a:srgbClr val="142442"/>
                </a:solidFill>
              </a:rPr>
              <a:t>Step 1: Adopt a clear policy on homeworking</a:t>
            </a:r>
            <a:endParaRPr/>
          </a:p>
          <a:p>
            <a:pPr indent="0" lvl="0" marL="0" rtl="0" algn="l">
              <a:lnSpc>
                <a:spcPct val="254000"/>
              </a:lnSpc>
              <a:spcBef>
                <a:spcPts val="0"/>
              </a:spcBef>
              <a:spcAft>
                <a:spcPts val="0"/>
              </a:spcAft>
              <a:buNone/>
            </a:pPr>
            <a:r>
              <a:t/>
            </a:r>
            <a:endParaRPr b="1">
              <a:solidFill>
                <a:srgbClr val="142442"/>
              </a:solidFill>
            </a:endParaRPr>
          </a:p>
          <a:p>
            <a:pPr indent="0" lvl="0" marL="0" rtl="0" algn="l">
              <a:lnSpc>
                <a:spcPct val="254000"/>
              </a:lnSpc>
              <a:spcBef>
                <a:spcPts val="0"/>
              </a:spcBef>
              <a:spcAft>
                <a:spcPts val="0"/>
              </a:spcAft>
              <a:buNone/>
            </a:pPr>
            <a:r>
              <a:rPr b="1" lang="en-US">
                <a:solidFill>
                  <a:srgbClr val="142442"/>
                </a:solidFill>
              </a:rPr>
              <a:t>Step 2: Bring your policy to the attention of your suppliers</a:t>
            </a:r>
            <a:endParaRPr/>
          </a:p>
          <a:p>
            <a:pPr indent="0" lvl="0" marL="0" rtl="0" algn="l">
              <a:lnSpc>
                <a:spcPct val="254000"/>
              </a:lnSpc>
              <a:spcBef>
                <a:spcPts val="0"/>
              </a:spcBef>
              <a:spcAft>
                <a:spcPts val="0"/>
              </a:spcAft>
              <a:buNone/>
            </a:pPr>
            <a:r>
              <a:t/>
            </a:r>
            <a:endParaRPr b="1">
              <a:solidFill>
                <a:srgbClr val="142442"/>
              </a:solidFill>
            </a:endParaRPr>
          </a:p>
          <a:p>
            <a:pPr indent="0" lvl="0" marL="0" rtl="0" algn="l">
              <a:lnSpc>
                <a:spcPct val="254000"/>
              </a:lnSpc>
              <a:spcBef>
                <a:spcPts val="0"/>
              </a:spcBef>
              <a:spcAft>
                <a:spcPts val="0"/>
              </a:spcAft>
              <a:buNone/>
            </a:pPr>
            <a:r>
              <a:rPr b="1" lang="en-US">
                <a:solidFill>
                  <a:srgbClr val="142442"/>
                </a:solidFill>
              </a:rPr>
              <a:t>Step 3: Engage with supply chain actors and map the supply chain</a:t>
            </a:r>
            <a:endParaRPr/>
          </a:p>
          <a:p>
            <a:pPr indent="0" lvl="0" marL="0" rtl="0" algn="l">
              <a:lnSpc>
                <a:spcPct val="254000"/>
              </a:lnSpc>
              <a:spcBef>
                <a:spcPts val="0"/>
              </a:spcBef>
              <a:spcAft>
                <a:spcPts val="0"/>
              </a:spcAft>
              <a:buNone/>
            </a:pPr>
            <a:r>
              <a:t/>
            </a:r>
            <a:endParaRPr b="1">
              <a:solidFill>
                <a:srgbClr val="142442"/>
              </a:solidFill>
            </a:endParaRPr>
          </a:p>
          <a:p>
            <a:pPr indent="0" lvl="0" marL="0" rtl="0" algn="l">
              <a:lnSpc>
                <a:spcPct val="254000"/>
              </a:lnSpc>
              <a:spcBef>
                <a:spcPts val="0"/>
              </a:spcBef>
              <a:spcAft>
                <a:spcPts val="0"/>
              </a:spcAft>
              <a:buNone/>
            </a:pPr>
            <a:r>
              <a:rPr b="1" lang="en-US">
                <a:solidFill>
                  <a:srgbClr val="142442"/>
                </a:solidFill>
              </a:rPr>
              <a:t>Step 4: Consult supply chain actors and implement transparency mechanisms</a:t>
            </a:r>
            <a:endParaRPr/>
          </a:p>
          <a:p>
            <a:pPr indent="0" lvl="0" marL="0" rtl="0" algn="l">
              <a:lnSpc>
                <a:spcPct val="254000"/>
              </a:lnSpc>
              <a:spcBef>
                <a:spcPts val="0"/>
              </a:spcBef>
              <a:spcAft>
                <a:spcPts val="0"/>
              </a:spcAft>
              <a:buNone/>
            </a:pPr>
            <a:r>
              <a:t/>
            </a:r>
            <a:endParaRPr b="1">
              <a:solidFill>
                <a:srgbClr val="142442"/>
              </a:solidFill>
            </a:endParaRPr>
          </a:p>
          <a:p>
            <a:pPr indent="0" lvl="0" marL="0" rtl="0" algn="l">
              <a:lnSpc>
                <a:spcPct val="254000"/>
              </a:lnSpc>
              <a:spcBef>
                <a:spcPts val="0"/>
              </a:spcBef>
              <a:spcAft>
                <a:spcPts val="0"/>
              </a:spcAft>
              <a:buNone/>
            </a:pPr>
            <a:r>
              <a:rPr b="1" lang="en-US">
                <a:solidFill>
                  <a:srgbClr val="142442"/>
                </a:solidFill>
              </a:rPr>
              <a:t>Step 5: Transparency over piece rates</a:t>
            </a:r>
            <a:endParaRPr/>
          </a:p>
          <a:p>
            <a:pPr indent="0" lvl="0" marL="0" rtl="0" algn="l">
              <a:lnSpc>
                <a:spcPct val="254000"/>
              </a:lnSpc>
              <a:spcBef>
                <a:spcPts val="0"/>
              </a:spcBef>
              <a:spcAft>
                <a:spcPts val="0"/>
              </a:spcAft>
              <a:buNone/>
            </a:pPr>
            <a:r>
              <a:t/>
            </a:r>
            <a:endParaRPr b="1">
              <a:solidFill>
                <a:srgbClr val="142442"/>
              </a:solidFill>
            </a:endParaRPr>
          </a:p>
          <a:p>
            <a:pPr indent="0" lvl="0" marL="0" rtl="0" algn="l">
              <a:lnSpc>
                <a:spcPct val="254000"/>
              </a:lnSpc>
              <a:spcBef>
                <a:spcPts val="0"/>
              </a:spcBef>
              <a:spcAft>
                <a:spcPts val="0"/>
              </a:spcAft>
              <a:buNone/>
            </a:pPr>
            <a:r>
              <a:rPr b="1" lang="en-US">
                <a:solidFill>
                  <a:srgbClr val="142442"/>
                </a:solidFill>
              </a:rPr>
              <a:t>Step 6: Giving homeworkers a voice: two way transparency to homeworkers</a:t>
            </a:r>
            <a:endParaRPr/>
          </a:p>
          <a:p>
            <a:pPr indent="0" lvl="0" marL="0" rtl="0" algn="l">
              <a:lnSpc>
                <a:spcPct val="254000"/>
              </a:lnSpc>
              <a:spcBef>
                <a:spcPts val="0"/>
              </a:spcBef>
              <a:spcAft>
                <a:spcPts val="0"/>
              </a:spcAft>
              <a:buNone/>
            </a:pPr>
            <a:r>
              <a:t/>
            </a:r>
            <a:endParaRPr b="1">
              <a:solidFill>
                <a:srgbClr val="142442"/>
              </a:solidFill>
            </a:endParaRPr>
          </a:p>
          <a:p>
            <a:pPr indent="0" lvl="0" marL="0" rtl="0" algn="l">
              <a:lnSpc>
                <a:spcPct val="254000"/>
              </a:lnSpc>
              <a:spcBef>
                <a:spcPts val="0"/>
              </a:spcBef>
              <a:spcAft>
                <a:spcPts val="0"/>
              </a:spcAft>
              <a:buNone/>
            </a:pPr>
            <a:r>
              <a:rPr b="1" lang="en-US">
                <a:solidFill>
                  <a:srgbClr val="142442"/>
                </a:solidFill>
              </a:rPr>
              <a:t>Step 7: Consolidate transparency into commercial practice</a:t>
            </a:r>
            <a:endParaRPr/>
          </a:p>
          <a:p>
            <a:pPr indent="0" lvl="0" marL="0" rtl="0" algn="l">
              <a:lnSpc>
                <a:spcPct val="254000"/>
              </a:lnSpc>
              <a:spcBef>
                <a:spcPts val="0"/>
              </a:spcBef>
              <a:spcAft>
                <a:spcPts val="0"/>
              </a:spcAft>
              <a:buNone/>
            </a:pPr>
            <a:r>
              <a:t/>
            </a:r>
            <a:endParaRPr b="1">
              <a:solidFill>
                <a:srgbClr val="142442"/>
              </a:solidFill>
            </a:endParaRPr>
          </a:p>
          <a:p>
            <a:pPr indent="0" lvl="0" marL="0" rtl="0" algn="l">
              <a:lnSpc>
                <a:spcPct val="254000"/>
              </a:lnSpc>
              <a:spcBef>
                <a:spcPts val="0"/>
              </a:spcBef>
              <a:spcAft>
                <a:spcPts val="0"/>
              </a:spcAft>
              <a:buNone/>
            </a:pPr>
            <a:r>
              <a:rPr b="1" lang="en-US">
                <a:solidFill>
                  <a:srgbClr val="142442"/>
                </a:solidFill>
              </a:rPr>
              <a:t>Step 8: Maintaining and sustaining transparency mechanisms</a:t>
            </a:r>
            <a:endParaRPr/>
          </a:p>
          <a:p>
            <a:pPr indent="0" lvl="0" marL="0" rtl="0" algn="l">
              <a:spcBef>
                <a:spcPts val="0"/>
              </a:spcBef>
              <a:spcAft>
                <a:spcPts val="0"/>
              </a:spcAft>
              <a:buNone/>
            </a:pPr>
            <a:r>
              <a:t/>
            </a:r>
            <a:endParaRPr/>
          </a:p>
        </p:txBody>
      </p:sp>
      <p:sp>
        <p:nvSpPr>
          <p:cNvPr id="195" name="Google Shape;195;p12:notes"/>
          <p:cNvSpPr txBox="1"/>
          <p:nvPr>
            <p:ph idx="12" type="sldNum"/>
          </p:nvPr>
        </p:nvSpPr>
        <p:spPr>
          <a:xfrm>
            <a:off x="3939466" y="8842030"/>
            <a:ext cx="3013763" cy="467071"/>
          </a:xfrm>
          <a:prstGeom prst="rect">
            <a:avLst/>
          </a:prstGeom>
          <a:noFill/>
          <a:ln>
            <a:noFill/>
          </a:ln>
        </p:spPr>
        <p:txBody>
          <a:bodyPr anchorCtr="0" anchor="b" bIns="46450" lIns="92925" spcFirstLastPara="1" rIns="92925" wrap="square" tIns="464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3:notes"/>
          <p:cNvSpPr txBox="1"/>
          <p:nvPr>
            <p:ph idx="1" type="body"/>
          </p:nvPr>
        </p:nvSpPr>
        <p:spPr>
          <a:xfrm>
            <a:off x="695484" y="4480004"/>
            <a:ext cx="5563870" cy="3665458"/>
          </a:xfrm>
          <a:prstGeom prst="rect">
            <a:avLst/>
          </a:prstGeom>
        </p:spPr>
        <p:txBody>
          <a:bodyPr anchorCtr="0" anchor="t" bIns="46450" lIns="92925" spcFirstLastPara="1" rIns="92925" wrap="square" tIns="46450">
            <a:noAutofit/>
          </a:bodyPr>
          <a:lstStyle/>
          <a:p>
            <a:pPr indent="0" lvl="0" marL="0" rtl="0" algn="l">
              <a:spcBef>
                <a:spcPts val="0"/>
              </a:spcBef>
              <a:spcAft>
                <a:spcPts val="0"/>
              </a:spcAft>
              <a:buNone/>
            </a:pPr>
            <a:r>
              <a:t/>
            </a:r>
            <a:endParaRPr/>
          </a:p>
        </p:txBody>
      </p:sp>
      <p:sp>
        <p:nvSpPr>
          <p:cNvPr id="200" name="Google Shape;200;p13:notes"/>
          <p:cNvSpPr/>
          <p:nvPr>
            <p:ph idx="2" type="sldImg"/>
          </p:nvPr>
        </p:nvSpPr>
        <p:spPr>
          <a:xfrm>
            <a:off x="685800" y="1163638"/>
            <a:ext cx="5583238"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4:notes"/>
          <p:cNvSpPr txBox="1"/>
          <p:nvPr>
            <p:ph idx="1" type="body"/>
          </p:nvPr>
        </p:nvSpPr>
        <p:spPr>
          <a:xfrm>
            <a:off x="695484" y="4480004"/>
            <a:ext cx="5563870" cy="3665458"/>
          </a:xfrm>
          <a:prstGeom prst="rect">
            <a:avLst/>
          </a:prstGeom>
        </p:spPr>
        <p:txBody>
          <a:bodyPr anchorCtr="0" anchor="t" bIns="46450" lIns="92925" spcFirstLastPara="1" rIns="92925" wrap="square" tIns="46450">
            <a:noAutofit/>
          </a:bodyPr>
          <a:lstStyle/>
          <a:p>
            <a:pPr indent="0" lvl="0" marL="0" rtl="0" algn="l">
              <a:spcBef>
                <a:spcPts val="0"/>
              </a:spcBef>
              <a:spcAft>
                <a:spcPts val="0"/>
              </a:spcAft>
              <a:buNone/>
            </a:pPr>
            <a:r>
              <a:t/>
            </a:r>
            <a:endParaRPr/>
          </a:p>
        </p:txBody>
      </p:sp>
      <p:sp>
        <p:nvSpPr>
          <p:cNvPr id="209" name="Google Shape;209;p14:notes"/>
          <p:cNvSpPr/>
          <p:nvPr>
            <p:ph idx="2" type="sldImg"/>
          </p:nvPr>
        </p:nvSpPr>
        <p:spPr>
          <a:xfrm>
            <a:off x="685800" y="1163638"/>
            <a:ext cx="5583238"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p:nvPr>
            <p:ph idx="2" type="sldImg"/>
          </p:nvPr>
        </p:nvSpPr>
        <p:spPr>
          <a:xfrm>
            <a:off x="685800" y="1163638"/>
            <a:ext cx="5583238"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2:notes"/>
          <p:cNvSpPr txBox="1"/>
          <p:nvPr>
            <p:ph idx="1" type="body"/>
          </p:nvPr>
        </p:nvSpPr>
        <p:spPr>
          <a:xfrm>
            <a:off x="695484" y="4480004"/>
            <a:ext cx="5563870" cy="3665458"/>
          </a:xfrm>
          <a:prstGeom prst="rect">
            <a:avLst/>
          </a:prstGeom>
          <a:noFill/>
          <a:ln>
            <a:noFill/>
          </a:ln>
        </p:spPr>
        <p:txBody>
          <a:bodyPr anchorCtr="0" anchor="t" bIns="46450" lIns="92925" spcFirstLastPara="1" rIns="92925" wrap="square" tIns="46450">
            <a:noAutofit/>
          </a:bodyPr>
          <a:lstStyle/>
          <a:p>
            <a:pPr indent="0" lvl="0" marL="0" rtl="0" algn="l">
              <a:spcBef>
                <a:spcPts val="0"/>
              </a:spcBef>
              <a:spcAft>
                <a:spcPts val="0"/>
              </a:spcAft>
              <a:buNone/>
            </a:pPr>
            <a:r>
              <a:rPr lang="en-US"/>
              <a:t>Why tackle homeworking? First of all, the moral argument – it’s the right thing to do ..</a:t>
            </a:r>
            <a:endParaRPr/>
          </a:p>
        </p:txBody>
      </p:sp>
      <p:sp>
        <p:nvSpPr>
          <p:cNvPr id="101" name="Google Shape;101;p2:notes"/>
          <p:cNvSpPr txBox="1"/>
          <p:nvPr>
            <p:ph idx="12" type="sldNum"/>
          </p:nvPr>
        </p:nvSpPr>
        <p:spPr>
          <a:xfrm>
            <a:off x="3939466" y="8842030"/>
            <a:ext cx="3013763" cy="467071"/>
          </a:xfrm>
          <a:prstGeom prst="rect">
            <a:avLst/>
          </a:prstGeom>
          <a:noFill/>
          <a:ln>
            <a:noFill/>
          </a:ln>
        </p:spPr>
        <p:txBody>
          <a:bodyPr anchorCtr="0" anchor="b" bIns="46450" lIns="92925" spcFirstLastPara="1" rIns="92925" wrap="square" tIns="464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p:nvPr>
            <p:ph idx="2" type="sldImg"/>
          </p:nvPr>
        </p:nvSpPr>
        <p:spPr>
          <a:xfrm>
            <a:off x="685800" y="1163638"/>
            <a:ext cx="5583238"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3:notes"/>
          <p:cNvSpPr txBox="1"/>
          <p:nvPr>
            <p:ph idx="1" type="body"/>
          </p:nvPr>
        </p:nvSpPr>
        <p:spPr>
          <a:xfrm>
            <a:off x="695484" y="4480004"/>
            <a:ext cx="5563870" cy="3665458"/>
          </a:xfrm>
          <a:prstGeom prst="rect">
            <a:avLst/>
          </a:prstGeom>
          <a:noFill/>
          <a:ln>
            <a:noFill/>
          </a:ln>
        </p:spPr>
        <p:txBody>
          <a:bodyPr anchorCtr="0" anchor="t" bIns="46450" lIns="92925" spcFirstLastPara="1" rIns="92925" wrap="square" tIns="46450">
            <a:noAutofit/>
          </a:bodyPr>
          <a:lstStyle/>
          <a:p>
            <a:pPr indent="0" lvl="0" marL="0" rtl="0" algn="l">
              <a:spcBef>
                <a:spcPts val="0"/>
              </a:spcBef>
              <a:spcAft>
                <a:spcPts val="0"/>
              </a:spcAft>
              <a:buNone/>
            </a:pPr>
            <a:r>
              <a:rPr lang="en-US"/>
              <a:t>But there are other important reasons why homeworking should feature in a brand’s due diligence plan  ..</a:t>
            </a:r>
            <a:endParaRPr/>
          </a:p>
          <a:p>
            <a:pPr indent="0" lvl="0" marL="0" rtl="0" algn="l">
              <a:spcBef>
                <a:spcPts val="1220"/>
              </a:spcBef>
              <a:spcAft>
                <a:spcPts val="0"/>
              </a:spcAft>
              <a:buNone/>
            </a:pPr>
            <a:r>
              <a:t/>
            </a:r>
            <a:endParaRPr/>
          </a:p>
          <a:p>
            <a:pPr indent="0" lvl="0" marL="0" rtl="0" algn="l">
              <a:spcBef>
                <a:spcPts val="1220"/>
              </a:spcBef>
              <a:spcAft>
                <a:spcPts val="0"/>
              </a:spcAft>
              <a:buNone/>
            </a:pPr>
            <a:r>
              <a:rPr lang="en-US"/>
              <a:t>ILO estimates globally 8% workers (11% of all women workers) work in their own homes (</a:t>
            </a:r>
            <a:r>
              <a:rPr lang="en-US">
                <a:latin typeface="Droid Sans Mono"/>
                <a:ea typeface="Droid Sans Mono"/>
                <a:cs typeface="Droid Sans Mono"/>
                <a:sym typeface="Droid Sans Mono"/>
              </a:rPr>
              <a:t>≈</a:t>
            </a:r>
            <a:r>
              <a:rPr lang="en-US"/>
              <a:t>100-300 million) </a:t>
            </a:r>
            <a:endParaRPr/>
          </a:p>
          <a:p>
            <a:pPr indent="0" lvl="0" marL="0" rtl="0" algn="l">
              <a:spcBef>
                <a:spcPts val="1220"/>
              </a:spcBef>
              <a:spcAft>
                <a:spcPts val="0"/>
              </a:spcAft>
              <a:buNone/>
            </a:pPr>
            <a:r>
              <a:rPr lang="en-US"/>
              <a:t>Garments (embellishment, checking, knitting) </a:t>
            </a:r>
            <a:endParaRPr/>
          </a:p>
          <a:p>
            <a:pPr indent="0" lvl="0" marL="0" rtl="0" algn="l">
              <a:spcBef>
                <a:spcPts val="1220"/>
              </a:spcBef>
              <a:spcAft>
                <a:spcPts val="0"/>
              </a:spcAft>
              <a:buNone/>
            </a:pPr>
            <a:r>
              <a:rPr lang="en-US"/>
              <a:t>Footwear (hand-stitching, moccasins, boat shoes)</a:t>
            </a:r>
            <a:endParaRPr/>
          </a:p>
          <a:p>
            <a:pPr indent="0" lvl="0" marL="0" rtl="0" algn="l">
              <a:spcBef>
                <a:spcPts val="1220"/>
              </a:spcBef>
              <a:spcAft>
                <a:spcPts val="0"/>
              </a:spcAft>
              <a:buNone/>
            </a:pPr>
            <a:r>
              <a:rPr lang="en-US"/>
              <a:t>Hand-crafted products (weaving, jewellery, metal-work, ceramics)</a:t>
            </a:r>
            <a:endParaRPr/>
          </a:p>
          <a:p>
            <a:pPr indent="0" lvl="0" marL="0" rtl="0" algn="l">
              <a:spcBef>
                <a:spcPts val="1220"/>
              </a:spcBef>
              <a:spcAft>
                <a:spcPts val="0"/>
              </a:spcAft>
              <a:buNone/>
            </a:pPr>
            <a:r>
              <a:rPr lang="en-US"/>
              <a:t>Packing (components, gift packs)</a:t>
            </a:r>
            <a:endParaRPr/>
          </a:p>
          <a:p>
            <a:pPr indent="0" lvl="0" marL="0" rtl="0" algn="l">
              <a:spcBef>
                <a:spcPts val="1220"/>
              </a:spcBef>
              <a:spcAft>
                <a:spcPts val="0"/>
              </a:spcAft>
              <a:buNone/>
            </a:pPr>
            <a:r>
              <a:rPr lang="en-US"/>
              <a:t>............... Diverse, fluid, changeable</a:t>
            </a:r>
            <a:endParaRPr/>
          </a:p>
          <a:p>
            <a:pPr indent="0" lvl="0" marL="0" rtl="0" algn="l">
              <a:spcBef>
                <a:spcPts val="1220"/>
              </a:spcBef>
              <a:spcAft>
                <a:spcPts val="0"/>
              </a:spcAft>
              <a:buNone/>
            </a:pPr>
            <a:r>
              <a:rPr lang="en-US"/>
              <a:t>“</a:t>
            </a:r>
            <a:r>
              <a:rPr i="1" lang="en-US"/>
              <a:t>Every aisle of every shop”</a:t>
            </a:r>
            <a:endParaRPr/>
          </a:p>
          <a:p>
            <a:pPr indent="0" lvl="0" marL="0" rtl="0" algn="l">
              <a:spcBef>
                <a:spcPts val="610"/>
              </a:spcBef>
              <a:spcAft>
                <a:spcPts val="0"/>
              </a:spcAft>
              <a:buNone/>
            </a:pPr>
            <a:r>
              <a:t/>
            </a:r>
            <a:endParaRPr/>
          </a:p>
          <a:p>
            <a:pPr indent="0" lvl="0" marL="0" rtl="0" algn="l">
              <a:spcBef>
                <a:spcPts val="0"/>
              </a:spcBef>
              <a:spcAft>
                <a:spcPts val="0"/>
              </a:spcAft>
              <a:buNone/>
            </a:pPr>
            <a:r>
              <a:t/>
            </a:r>
            <a:endParaRPr/>
          </a:p>
        </p:txBody>
      </p:sp>
      <p:sp>
        <p:nvSpPr>
          <p:cNvPr id="107" name="Google Shape;107;p3:notes"/>
          <p:cNvSpPr txBox="1"/>
          <p:nvPr>
            <p:ph idx="12" type="sldNum"/>
          </p:nvPr>
        </p:nvSpPr>
        <p:spPr>
          <a:xfrm>
            <a:off x="3939466" y="8842030"/>
            <a:ext cx="3013763" cy="467071"/>
          </a:xfrm>
          <a:prstGeom prst="rect">
            <a:avLst/>
          </a:prstGeom>
          <a:noFill/>
          <a:ln>
            <a:noFill/>
          </a:ln>
        </p:spPr>
        <p:txBody>
          <a:bodyPr anchorCtr="0" anchor="b" bIns="46450" lIns="92925" spcFirstLastPara="1" rIns="92925" wrap="square" tIns="464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95484" y="4480004"/>
            <a:ext cx="5563870" cy="3665458"/>
          </a:xfrm>
          <a:prstGeom prst="rect">
            <a:avLst/>
          </a:prstGeom>
        </p:spPr>
        <p:txBody>
          <a:bodyPr anchorCtr="0" anchor="t" bIns="46450" lIns="92925" spcFirstLastPara="1" rIns="92925" wrap="square" tIns="46450">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685800" y="1163638"/>
            <a:ext cx="5583238"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p:nvPr>
            <p:ph idx="2" type="sldImg"/>
          </p:nvPr>
        </p:nvSpPr>
        <p:spPr>
          <a:xfrm>
            <a:off x="685800" y="1163638"/>
            <a:ext cx="5583238"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5:notes"/>
          <p:cNvSpPr txBox="1"/>
          <p:nvPr>
            <p:ph idx="1" type="body"/>
          </p:nvPr>
        </p:nvSpPr>
        <p:spPr>
          <a:xfrm>
            <a:off x="695484" y="4480004"/>
            <a:ext cx="5563870" cy="3665458"/>
          </a:xfrm>
          <a:prstGeom prst="rect">
            <a:avLst/>
          </a:prstGeom>
          <a:noFill/>
          <a:ln>
            <a:noFill/>
          </a:ln>
        </p:spPr>
        <p:txBody>
          <a:bodyPr anchorCtr="0" anchor="t" bIns="46450" lIns="92925" spcFirstLastPara="1" rIns="92925" wrap="square" tIns="46450">
            <a:noAutofit/>
          </a:bodyPr>
          <a:lstStyle/>
          <a:p>
            <a:pPr indent="0" lvl="0" marL="0" rtl="0" algn="l">
              <a:spcBef>
                <a:spcPts val="0"/>
              </a:spcBef>
              <a:spcAft>
                <a:spcPts val="0"/>
              </a:spcAft>
              <a:buNone/>
            </a:pPr>
            <a:r>
              <a:rPr lang="en-US"/>
              <a:t>On the strength of our report </a:t>
            </a:r>
            <a:r>
              <a:rPr i="1" lang="en-US"/>
              <a:t>Stitching our shoes’  </a:t>
            </a:r>
            <a:r>
              <a:rPr lang="en-US"/>
              <a:t>a major UK Brand collaborated with HWW and its local partner in India to map the conditions of homeworkers which had been disclosed by one of its footwear suppliers in Tamil Nadu, S India.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needs assessment was carried with a sample of homeworkers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Time was needed to build trust and communicate the aims of the mapping with the supplier and with agents so that they would disclose homeworking and allow interviews to rake place.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3" name="Google Shape;123;p5:notes"/>
          <p:cNvSpPr txBox="1"/>
          <p:nvPr>
            <p:ph idx="12" type="sldNum"/>
          </p:nvPr>
        </p:nvSpPr>
        <p:spPr>
          <a:xfrm>
            <a:off x="3939466" y="8842030"/>
            <a:ext cx="3013763" cy="467071"/>
          </a:xfrm>
          <a:prstGeom prst="rect">
            <a:avLst/>
          </a:prstGeom>
          <a:noFill/>
          <a:ln>
            <a:noFill/>
          </a:ln>
        </p:spPr>
        <p:txBody>
          <a:bodyPr anchorCtr="0" anchor="b" bIns="46450" lIns="92925" spcFirstLastPara="1" rIns="92925" wrap="square" tIns="464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6:notes"/>
          <p:cNvSpPr txBox="1"/>
          <p:nvPr>
            <p:ph idx="1" type="body"/>
          </p:nvPr>
        </p:nvSpPr>
        <p:spPr>
          <a:xfrm>
            <a:off x="695484" y="4480004"/>
            <a:ext cx="5563870" cy="3665458"/>
          </a:xfrm>
          <a:prstGeom prst="rect">
            <a:avLst/>
          </a:prstGeom>
        </p:spPr>
        <p:txBody>
          <a:bodyPr anchorCtr="0" anchor="t" bIns="46450" lIns="92925" spcFirstLastPara="1" rIns="92925" wrap="square" tIns="46450">
            <a:noAutofit/>
          </a:bodyPr>
          <a:lstStyle/>
          <a:p>
            <a:pPr indent="0" lvl="0" marL="0" rtl="0" algn="l">
              <a:spcBef>
                <a:spcPts val="0"/>
              </a:spcBef>
              <a:spcAft>
                <a:spcPts val="0"/>
              </a:spcAft>
              <a:buNone/>
            </a:pPr>
            <a:r>
              <a:t/>
            </a:r>
            <a:endParaRPr/>
          </a:p>
        </p:txBody>
      </p:sp>
      <p:sp>
        <p:nvSpPr>
          <p:cNvPr id="151" name="Google Shape;151;p6:notes"/>
          <p:cNvSpPr/>
          <p:nvPr>
            <p:ph idx="2" type="sldImg"/>
          </p:nvPr>
        </p:nvSpPr>
        <p:spPr>
          <a:xfrm>
            <a:off x="685800" y="1163638"/>
            <a:ext cx="5583238"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txBox="1"/>
          <p:nvPr>
            <p:ph idx="1" type="body"/>
          </p:nvPr>
        </p:nvSpPr>
        <p:spPr>
          <a:xfrm>
            <a:off x="695484" y="4480004"/>
            <a:ext cx="5563870" cy="3665458"/>
          </a:xfrm>
          <a:prstGeom prst="rect">
            <a:avLst/>
          </a:prstGeom>
        </p:spPr>
        <p:txBody>
          <a:bodyPr anchorCtr="0" anchor="t" bIns="46450" lIns="92925" spcFirstLastPara="1" rIns="92925" wrap="square" tIns="46450">
            <a:noAutofit/>
          </a:bodyPr>
          <a:lstStyle/>
          <a:p>
            <a:pPr indent="0" lvl="0" marL="0" rtl="0" algn="l">
              <a:spcBef>
                <a:spcPts val="0"/>
              </a:spcBef>
              <a:spcAft>
                <a:spcPts val="0"/>
              </a:spcAft>
              <a:buNone/>
            </a:pPr>
            <a:r>
              <a:t/>
            </a:r>
            <a:endParaRPr/>
          </a:p>
        </p:txBody>
      </p:sp>
      <p:sp>
        <p:nvSpPr>
          <p:cNvPr id="159" name="Google Shape;159;p7:notes"/>
          <p:cNvSpPr/>
          <p:nvPr>
            <p:ph idx="2" type="sldImg"/>
          </p:nvPr>
        </p:nvSpPr>
        <p:spPr>
          <a:xfrm>
            <a:off x="685800" y="1163638"/>
            <a:ext cx="5583238"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8:notes"/>
          <p:cNvSpPr txBox="1"/>
          <p:nvPr>
            <p:ph idx="1" type="body"/>
          </p:nvPr>
        </p:nvSpPr>
        <p:spPr>
          <a:xfrm>
            <a:off x="695484" y="4480004"/>
            <a:ext cx="5563870" cy="3665458"/>
          </a:xfrm>
          <a:prstGeom prst="rect">
            <a:avLst/>
          </a:prstGeom>
        </p:spPr>
        <p:txBody>
          <a:bodyPr anchorCtr="0" anchor="t" bIns="46450" lIns="92925" spcFirstLastPara="1" rIns="92925" wrap="square" tIns="46450">
            <a:noAutofit/>
          </a:bodyPr>
          <a:lstStyle/>
          <a:p>
            <a:pPr indent="0" lvl="0" marL="0" rtl="0" algn="l">
              <a:spcBef>
                <a:spcPts val="0"/>
              </a:spcBef>
              <a:spcAft>
                <a:spcPts val="0"/>
              </a:spcAft>
              <a:buNone/>
            </a:pPr>
            <a:r>
              <a:t/>
            </a:r>
            <a:endParaRPr/>
          </a:p>
        </p:txBody>
      </p:sp>
      <p:sp>
        <p:nvSpPr>
          <p:cNvPr id="166" name="Google Shape;166;p8:notes"/>
          <p:cNvSpPr/>
          <p:nvPr>
            <p:ph idx="2" type="sldImg"/>
          </p:nvPr>
        </p:nvSpPr>
        <p:spPr>
          <a:xfrm>
            <a:off x="685800" y="1163638"/>
            <a:ext cx="5583238"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9:notes"/>
          <p:cNvSpPr txBox="1"/>
          <p:nvPr>
            <p:ph idx="1" type="body"/>
          </p:nvPr>
        </p:nvSpPr>
        <p:spPr>
          <a:xfrm>
            <a:off x="695484" y="4480004"/>
            <a:ext cx="5563870" cy="3665458"/>
          </a:xfrm>
          <a:prstGeom prst="rect">
            <a:avLst/>
          </a:prstGeom>
        </p:spPr>
        <p:txBody>
          <a:bodyPr anchorCtr="0" anchor="t" bIns="46450" lIns="92925" spcFirstLastPara="1" rIns="92925" wrap="square" tIns="46450">
            <a:noAutofit/>
          </a:bodyPr>
          <a:lstStyle/>
          <a:p>
            <a:pPr indent="0" lvl="0" marL="0" rtl="0" algn="l">
              <a:spcBef>
                <a:spcPts val="0"/>
              </a:spcBef>
              <a:spcAft>
                <a:spcPts val="0"/>
              </a:spcAft>
              <a:buNone/>
            </a:pPr>
            <a:r>
              <a:t/>
            </a:r>
            <a:endParaRPr/>
          </a:p>
        </p:txBody>
      </p:sp>
      <p:sp>
        <p:nvSpPr>
          <p:cNvPr id="171" name="Google Shape;171;p9:notes"/>
          <p:cNvSpPr/>
          <p:nvPr>
            <p:ph idx="2" type="sldImg"/>
          </p:nvPr>
        </p:nvSpPr>
        <p:spPr>
          <a:xfrm>
            <a:off x="685800" y="1163638"/>
            <a:ext cx="5583238"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2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4"/>
          <p:cNvSpPr/>
          <p:nvPr>
            <p:ph idx="2" type="pic"/>
          </p:nvPr>
        </p:nvSpPr>
        <p:spPr>
          <a:xfrm>
            <a:off x="1792288" y="612775"/>
            <a:ext cx="5486400" cy="4114800"/>
          </a:xfrm>
          <a:prstGeom prst="rect">
            <a:avLst/>
          </a:prstGeom>
          <a:noFill/>
          <a:ln>
            <a:noFill/>
          </a:ln>
        </p:spPr>
      </p:sp>
      <p:sp>
        <p:nvSpPr>
          <p:cNvPr id="68" name="Google Shape;68;p2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5.jpg"/><Relationship Id="rId8"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www.homeworkersww.org.uk/resources/hidden-homeworkers-toolki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7B66"/>
        </a:solidFill>
      </p:bgPr>
    </p:bg>
    <p:spTree>
      <p:nvGrpSpPr>
        <p:cNvPr id="87" name="Shape 87"/>
        <p:cNvGrpSpPr/>
        <p:nvPr/>
      </p:nvGrpSpPr>
      <p:grpSpPr>
        <a:xfrm>
          <a:off x="0" y="0"/>
          <a:ext cx="0" cy="0"/>
          <a:chOff x="0" y="0"/>
          <a:chExt cx="0" cy="0"/>
        </a:xfrm>
      </p:grpSpPr>
      <p:sp>
        <p:nvSpPr>
          <p:cNvPr id="88" name="Google Shape;88;p1"/>
          <p:cNvSpPr/>
          <p:nvPr/>
        </p:nvSpPr>
        <p:spPr>
          <a:xfrm>
            <a:off x="0" y="8382001"/>
            <a:ext cx="11519273" cy="1905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9" name="Google Shape;89;p1"/>
          <p:cNvPicPr preferRelativeResize="0"/>
          <p:nvPr/>
        </p:nvPicPr>
        <p:blipFill rotWithShape="1">
          <a:blip r:embed="rId3">
            <a:alphaModFix/>
          </a:blip>
          <a:srcRect b="0" l="22561" r="23911" t="0"/>
          <a:stretch/>
        </p:blipFill>
        <p:spPr>
          <a:xfrm>
            <a:off x="9933234" y="0"/>
            <a:ext cx="8354766" cy="10412464"/>
          </a:xfrm>
          <a:prstGeom prst="rect">
            <a:avLst/>
          </a:prstGeom>
          <a:noFill/>
          <a:ln>
            <a:noFill/>
          </a:ln>
        </p:spPr>
      </p:pic>
      <p:pic>
        <p:nvPicPr>
          <p:cNvPr id="90" name="Google Shape;90;p1"/>
          <p:cNvPicPr preferRelativeResize="0"/>
          <p:nvPr/>
        </p:nvPicPr>
        <p:blipFill rotWithShape="1">
          <a:blip r:embed="rId4">
            <a:alphaModFix/>
          </a:blip>
          <a:srcRect b="0" l="0" r="0" t="0"/>
          <a:stretch/>
        </p:blipFill>
        <p:spPr>
          <a:xfrm>
            <a:off x="3973905" y="9071612"/>
            <a:ext cx="945234" cy="945234"/>
          </a:xfrm>
          <a:prstGeom prst="rect">
            <a:avLst/>
          </a:prstGeom>
          <a:noFill/>
          <a:ln>
            <a:noFill/>
          </a:ln>
        </p:spPr>
      </p:pic>
      <p:pic>
        <p:nvPicPr>
          <p:cNvPr id="91" name="Google Shape;91;p1"/>
          <p:cNvPicPr preferRelativeResize="0"/>
          <p:nvPr/>
        </p:nvPicPr>
        <p:blipFill rotWithShape="1">
          <a:blip r:embed="rId5">
            <a:alphaModFix/>
          </a:blip>
          <a:srcRect b="0" l="0" r="0" t="0"/>
          <a:stretch/>
        </p:blipFill>
        <p:spPr>
          <a:xfrm>
            <a:off x="5106276" y="9007686"/>
            <a:ext cx="1009161" cy="1009161"/>
          </a:xfrm>
          <a:prstGeom prst="rect">
            <a:avLst/>
          </a:prstGeom>
          <a:noFill/>
          <a:ln>
            <a:noFill/>
          </a:ln>
        </p:spPr>
      </p:pic>
      <p:pic>
        <p:nvPicPr>
          <p:cNvPr id="92" name="Google Shape;92;p1"/>
          <p:cNvPicPr preferRelativeResize="0"/>
          <p:nvPr/>
        </p:nvPicPr>
        <p:blipFill rotWithShape="1">
          <a:blip r:embed="rId6">
            <a:alphaModFix/>
          </a:blip>
          <a:srcRect b="0" l="0" r="0" t="0"/>
          <a:stretch/>
        </p:blipFill>
        <p:spPr>
          <a:xfrm>
            <a:off x="6290746" y="9233561"/>
            <a:ext cx="1559436" cy="621338"/>
          </a:xfrm>
          <a:prstGeom prst="rect">
            <a:avLst/>
          </a:prstGeom>
          <a:noFill/>
          <a:ln>
            <a:noFill/>
          </a:ln>
        </p:spPr>
      </p:pic>
      <p:grpSp>
        <p:nvGrpSpPr>
          <p:cNvPr id="93" name="Google Shape;93;p1"/>
          <p:cNvGrpSpPr/>
          <p:nvPr/>
        </p:nvGrpSpPr>
        <p:grpSpPr>
          <a:xfrm>
            <a:off x="7850183" y="9157332"/>
            <a:ext cx="1578468" cy="709869"/>
            <a:chOff x="0" y="0"/>
            <a:chExt cx="2104624" cy="946492"/>
          </a:xfrm>
        </p:grpSpPr>
        <p:pic>
          <p:nvPicPr>
            <p:cNvPr id="94" name="Google Shape;94;p1"/>
            <p:cNvPicPr preferRelativeResize="0"/>
            <p:nvPr/>
          </p:nvPicPr>
          <p:blipFill rotWithShape="1">
            <a:blip r:embed="rId7">
              <a:alphaModFix/>
            </a:blip>
            <a:srcRect b="0" l="0" r="0" t="0"/>
            <a:stretch/>
          </p:blipFill>
          <p:spPr>
            <a:xfrm>
              <a:off x="564885" y="0"/>
              <a:ext cx="1082106" cy="721404"/>
            </a:xfrm>
            <a:prstGeom prst="rect">
              <a:avLst/>
            </a:prstGeom>
            <a:noFill/>
            <a:ln>
              <a:noFill/>
            </a:ln>
          </p:spPr>
        </p:pic>
        <p:sp>
          <p:nvSpPr>
            <p:cNvPr id="95" name="Google Shape;95;p1"/>
            <p:cNvSpPr txBox="1"/>
            <p:nvPr/>
          </p:nvSpPr>
          <p:spPr>
            <a:xfrm>
              <a:off x="0" y="780269"/>
              <a:ext cx="2104624" cy="166223"/>
            </a:xfrm>
            <a:prstGeom prst="rect">
              <a:avLst/>
            </a:prstGeom>
            <a:noFill/>
            <a:ln>
              <a:noFill/>
            </a:ln>
          </p:spPr>
          <p:txBody>
            <a:bodyPr anchorCtr="0" anchor="t" bIns="0" lIns="0" spcFirstLastPara="1" rIns="0" wrap="square" tIns="0">
              <a:spAutoFit/>
            </a:bodyPr>
            <a:lstStyle/>
            <a:p>
              <a:pPr indent="0" lvl="0" marL="0" marR="0" rtl="0" algn="ctr">
                <a:lnSpc>
                  <a:spcPct val="140078"/>
                </a:lnSpc>
                <a:spcBef>
                  <a:spcPts val="0"/>
                </a:spcBef>
                <a:spcAft>
                  <a:spcPts val="0"/>
                </a:spcAft>
                <a:buNone/>
              </a:pPr>
              <a:r>
                <a:rPr b="0" i="0" lang="en-US" sz="766" u="none" cap="none" strike="noStrike">
                  <a:solidFill>
                    <a:srgbClr val="000000"/>
                  </a:solidFill>
                  <a:latin typeface="Arial"/>
                  <a:ea typeface="Arial"/>
                  <a:cs typeface="Arial"/>
                  <a:sym typeface="Arial"/>
                </a:rPr>
                <a:t>Co- funded by the European Union</a:t>
              </a:r>
              <a:endParaRPr/>
            </a:p>
          </p:txBody>
        </p:sp>
      </p:grpSp>
      <p:sp>
        <p:nvSpPr>
          <p:cNvPr id="96" name="Google Shape;96;p1"/>
          <p:cNvSpPr txBox="1"/>
          <p:nvPr/>
        </p:nvSpPr>
        <p:spPr>
          <a:xfrm>
            <a:off x="1019069" y="1689583"/>
            <a:ext cx="8174413" cy="64940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rgbClr val="FEFFFF"/>
              </a:solidFill>
              <a:latin typeface="Calibri"/>
              <a:ea typeface="Calibri"/>
              <a:cs typeface="Calibri"/>
              <a:sym typeface="Calibri"/>
            </a:endParaRPr>
          </a:p>
          <a:p>
            <a:pPr indent="0" lvl="0" marL="0" marR="0" rtl="0" algn="l">
              <a:spcBef>
                <a:spcPts val="0"/>
              </a:spcBef>
              <a:spcAft>
                <a:spcPts val="0"/>
              </a:spcAft>
              <a:buNone/>
            </a:pPr>
            <a:r>
              <a:rPr lang="en-US" sz="6000">
                <a:solidFill>
                  <a:srgbClr val="FFBD59"/>
                </a:solidFill>
                <a:latin typeface="Calibri"/>
                <a:ea typeface="Calibri"/>
                <a:cs typeface="Calibri"/>
                <a:sym typeface="Calibri"/>
              </a:rPr>
              <a:t>What does Due Diligence in Homeworker Supply Chains look like?</a:t>
            </a:r>
            <a:endParaRPr sz="4000">
              <a:solidFill>
                <a:srgbClr val="FEFFFF"/>
              </a:solidFill>
              <a:latin typeface="Calibri"/>
              <a:ea typeface="Calibri"/>
              <a:cs typeface="Calibri"/>
              <a:sym typeface="Calibri"/>
            </a:endParaRPr>
          </a:p>
          <a:p>
            <a:pPr indent="0" lvl="0" marL="0" marR="0" rtl="0" algn="l">
              <a:spcBef>
                <a:spcPts val="0"/>
              </a:spcBef>
              <a:spcAft>
                <a:spcPts val="0"/>
              </a:spcAft>
              <a:buNone/>
            </a:pPr>
            <a:r>
              <a:t/>
            </a:r>
            <a:endParaRPr sz="4000">
              <a:solidFill>
                <a:srgbClr val="FEFFFF"/>
              </a:solidFill>
              <a:latin typeface="Calibri"/>
              <a:ea typeface="Calibri"/>
              <a:cs typeface="Calibri"/>
              <a:sym typeface="Calibri"/>
            </a:endParaRPr>
          </a:p>
          <a:p>
            <a:pPr indent="0" lvl="0" marL="0" marR="0" rtl="0" algn="l">
              <a:spcBef>
                <a:spcPts val="0"/>
              </a:spcBef>
              <a:spcAft>
                <a:spcPts val="0"/>
              </a:spcAft>
              <a:buNone/>
            </a:pPr>
            <a:r>
              <a:t/>
            </a:r>
            <a:endParaRPr sz="1800">
              <a:solidFill>
                <a:srgbClr val="FEFFFF"/>
              </a:solidFill>
              <a:latin typeface="Calibri"/>
              <a:ea typeface="Calibri"/>
              <a:cs typeface="Calibri"/>
              <a:sym typeface="Calibri"/>
            </a:endParaRPr>
          </a:p>
          <a:p>
            <a:pPr indent="0" lvl="0" marL="0" marR="0" rtl="0" algn="l">
              <a:spcBef>
                <a:spcPts val="0"/>
              </a:spcBef>
              <a:spcAft>
                <a:spcPts val="0"/>
              </a:spcAft>
              <a:buNone/>
            </a:pPr>
            <a:r>
              <a:rPr lang="en-US" sz="3200">
                <a:solidFill>
                  <a:srgbClr val="7ED957"/>
                </a:solidFill>
                <a:latin typeface="Calibri"/>
                <a:ea typeface="Calibri"/>
                <a:cs typeface="Calibri"/>
                <a:sym typeface="Calibri"/>
              </a:rPr>
              <a:t>Lucy Brill, Homeworkers Worldwide</a:t>
            </a:r>
            <a:endParaRPr/>
          </a:p>
          <a:p>
            <a:pPr indent="0" lvl="0" marL="0" marR="0" rtl="0" algn="l">
              <a:spcBef>
                <a:spcPts val="0"/>
              </a:spcBef>
              <a:spcAft>
                <a:spcPts val="0"/>
              </a:spcAft>
              <a:buNone/>
            </a:pPr>
            <a:r>
              <a:rPr lang="en-US" sz="3200">
                <a:solidFill>
                  <a:srgbClr val="7ED957"/>
                </a:solidFill>
                <a:latin typeface="Calibri"/>
                <a:ea typeface="Calibri"/>
                <a:cs typeface="Calibri"/>
                <a:sym typeface="Calibri"/>
              </a:rPr>
              <a:t>OECD Side Session, 25</a:t>
            </a:r>
            <a:r>
              <a:rPr baseline="30000" lang="en-US" sz="3200">
                <a:solidFill>
                  <a:srgbClr val="7ED957"/>
                </a:solidFill>
                <a:latin typeface="Calibri"/>
                <a:ea typeface="Calibri"/>
                <a:cs typeface="Calibri"/>
                <a:sym typeface="Calibri"/>
              </a:rPr>
              <a:t>th</a:t>
            </a:r>
            <a:r>
              <a:rPr lang="en-US" sz="3200">
                <a:solidFill>
                  <a:srgbClr val="7ED957"/>
                </a:solidFill>
                <a:latin typeface="Calibri"/>
                <a:ea typeface="Calibri"/>
                <a:cs typeface="Calibri"/>
                <a:sym typeface="Calibri"/>
              </a:rPr>
              <a:t> February 2022</a:t>
            </a:r>
            <a:endParaRPr/>
          </a:p>
          <a:p>
            <a:pPr indent="0" lvl="0" marL="0" marR="0" rtl="0" algn="l">
              <a:spcBef>
                <a:spcPts val="0"/>
              </a:spcBef>
              <a:spcAft>
                <a:spcPts val="0"/>
              </a:spcAft>
              <a:buNone/>
            </a:pPr>
            <a:r>
              <a:t/>
            </a:r>
            <a:endParaRPr sz="1800">
              <a:solidFill>
                <a:srgbClr val="FEFFFF"/>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97" name="Google Shape;97;p1"/>
          <p:cNvPicPr preferRelativeResize="0"/>
          <p:nvPr/>
        </p:nvPicPr>
        <p:blipFill rotWithShape="1">
          <a:blip r:embed="rId8">
            <a:alphaModFix/>
          </a:blip>
          <a:srcRect b="0" l="0" r="0" t="0"/>
          <a:stretch/>
        </p:blipFill>
        <p:spPr>
          <a:xfrm>
            <a:off x="3810061" y="8391686"/>
            <a:ext cx="5715000" cy="1905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0"/>
          <p:cNvSpPr txBox="1"/>
          <p:nvPr/>
        </p:nvSpPr>
        <p:spPr>
          <a:xfrm>
            <a:off x="9507385" y="831328"/>
            <a:ext cx="7751915" cy="8577669"/>
          </a:xfrm>
          <a:prstGeom prst="rect">
            <a:avLst/>
          </a:prstGeom>
          <a:noFill/>
          <a:ln>
            <a:noFill/>
          </a:ln>
        </p:spPr>
        <p:txBody>
          <a:bodyPr anchorCtr="0" anchor="t" bIns="0" lIns="0" spcFirstLastPara="1" rIns="0" wrap="square" tIns="0">
            <a:spAutoFit/>
          </a:bodyPr>
          <a:lstStyle/>
          <a:p>
            <a:pPr indent="0" lvl="0" marL="0" marR="0" rtl="0" algn="l">
              <a:lnSpc>
                <a:spcPct val="112500"/>
              </a:lnSpc>
              <a:spcBef>
                <a:spcPts val="0"/>
              </a:spcBef>
              <a:spcAft>
                <a:spcPts val="0"/>
              </a:spcAft>
              <a:buNone/>
            </a:pPr>
            <a:r>
              <a:rPr b="1" lang="en-US" sz="3600">
                <a:solidFill>
                  <a:srgbClr val="142442"/>
                </a:solidFill>
                <a:latin typeface="Calibri"/>
                <a:ea typeface="Calibri"/>
                <a:cs typeface="Calibri"/>
                <a:sym typeface="Calibri"/>
              </a:rPr>
              <a:t>Sustainability</a:t>
            </a:r>
            <a:endParaRPr/>
          </a:p>
          <a:p>
            <a:pPr indent="0" lvl="0" marL="0" marR="0" rtl="0" algn="l">
              <a:lnSpc>
                <a:spcPct val="150000"/>
              </a:lnSpc>
              <a:spcBef>
                <a:spcPts val="0"/>
              </a:spcBef>
              <a:spcAft>
                <a:spcPts val="0"/>
              </a:spcAft>
              <a:buNone/>
            </a:pPr>
            <a:r>
              <a:t/>
            </a:r>
            <a:endParaRPr sz="2700">
              <a:solidFill>
                <a:srgbClr val="142442"/>
              </a:solidFill>
              <a:latin typeface="Calibri"/>
              <a:ea typeface="Calibri"/>
              <a:cs typeface="Calibri"/>
              <a:sym typeface="Calibri"/>
            </a:endParaRPr>
          </a:p>
          <a:p>
            <a:pPr indent="-323850" lvl="1" marL="647700" marR="0" rtl="0" algn="l">
              <a:lnSpc>
                <a:spcPct val="150000"/>
              </a:lnSpc>
              <a:spcBef>
                <a:spcPts val="0"/>
              </a:spcBef>
              <a:spcAft>
                <a:spcPts val="0"/>
              </a:spcAft>
              <a:buClr>
                <a:srgbClr val="142442"/>
              </a:buClr>
              <a:buSzPts val="3000"/>
              <a:buFont typeface="Arial"/>
              <a:buChar char="•"/>
            </a:pPr>
            <a:r>
              <a:rPr b="1" i="0" lang="en-US" sz="3000" u="none" cap="none" strike="noStrike">
                <a:solidFill>
                  <a:srgbClr val="142442"/>
                </a:solidFill>
                <a:latin typeface="Calibri"/>
                <a:ea typeface="Calibri"/>
                <a:cs typeface="Calibri"/>
                <a:sym typeface="Calibri"/>
              </a:rPr>
              <a:t>Active involvement of homeworkers</a:t>
            </a:r>
            <a:endParaRPr/>
          </a:p>
          <a:p>
            <a:pPr indent="0" lvl="0" marL="0" marR="0" rtl="0" algn="l">
              <a:lnSpc>
                <a:spcPct val="150000"/>
              </a:lnSpc>
              <a:spcBef>
                <a:spcPts val="0"/>
              </a:spcBef>
              <a:spcAft>
                <a:spcPts val="0"/>
              </a:spcAft>
              <a:buNone/>
            </a:pPr>
            <a:r>
              <a:rPr lang="en-US" sz="2700">
                <a:solidFill>
                  <a:srgbClr val="142442"/>
                </a:solidFill>
                <a:latin typeface="Calibri"/>
                <a:ea typeface="Calibri"/>
                <a:cs typeface="Calibri"/>
                <a:sym typeface="Calibri"/>
              </a:rPr>
              <a:t>- Dialogue over pay &amp; conditions with suppliers</a:t>
            </a:r>
            <a:endParaRPr/>
          </a:p>
          <a:p>
            <a:pPr indent="0" lvl="0" marL="0" marR="0" rtl="0" algn="l">
              <a:lnSpc>
                <a:spcPct val="150000"/>
              </a:lnSpc>
              <a:spcBef>
                <a:spcPts val="0"/>
              </a:spcBef>
              <a:spcAft>
                <a:spcPts val="0"/>
              </a:spcAft>
              <a:buNone/>
            </a:pPr>
            <a:r>
              <a:rPr lang="en-US" sz="2700">
                <a:solidFill>
                  <a:srgbClr val="142442"/>
                </a:solidFill>
                <a:latin typeface="Calibri"/>
                <a:ea typeface="Calibri"/>
                <a:cs typeface="Calibri"/>
                <a:sym typeface="Calibri"/>
              </a:rPr>
              <a:t>- Able to raise a grievance</a:t>
            </a:r>
            <a:endParaRPr/>
          </a:p>
          <a:p>
            <a:pPr indent="0" lvl="0" marL="0" marR="0" rtl="0" algn="l">
              <a:lnSpc>
                <a:spcPct val="150000"/>
              </a:lnSpc>
              <a:spcBef>
                <a:spcPts val="0"/>
              </a:spcBef>
              <a:spcAft>
                <a:spcPts val="0"/>
              </a:spcAft>
              <a:buNone/>
            </a:pPr>
            <a:r>
              <a:rPr lang="en-US" sz="2700">
                <a:solidFill>
                  <a:srgbClr val="142442"/>
                </a:solidFill>
                <a:latin typeface="Calibri"/>
                <a:ea typeface="Calibri"/>
                <a:cs typeface="Calibri"/>
                <a:sym typeface="Calibri"/>
              </a:rPr>
              <a:t>- Able to ensure mechanisms are maintained</a:t>
            </a:r>
            <a:endParaRPr/>
          </a:p>
          <a:p>
            <a:pPr indent="-285750" lvl="0" marL="457200" marR="0" rtl="0" algn="l">
              <a:lnSpc>
                <a:spcPct val="150000"/>
              </a:lnSpc>
              <a:spcBef>
                <a:spcPts val="0"/>
              </a:spcBef>
              <a:spcAft>
                <a:spcPts val="0"/>
              </a:spcAft>
              <a:buClr>
                <a:schemeClr val="dk1"/>
              </a:buClr>
              <a:buSzPts val="2700"/>
              <a:buFont typeface="Calibri"/>
              <a:buNone/>
            </a:pPr>
            <a:r>
              <a:t/>
            </a:r>
            <a:endParaRPr sz="2700">
              <a:solidFill>
                <a:srgbClr val="142442"/>
              </a:solidFill>
              <a:latin typeface="Calibri"/>
              <a:ea typeface="Calibri"/>
              <a:cs typeface="Calibri"/>
              <a:sym typeface="Calibri"/>
            </a:endParaRPr>
          </a:p>
          <a:p>
            <a:pPr indent="-323850" lvl="1" marL="647700" marR="0" rtl="0" algn="l">
              <a:lnSpc>
                <a:spcPct val="150000"/>
              </a:lnSpc>
              <a:spcBef>
                <a:spcPts val="0"/>
              </a:spcBef>
              <a:spcAft>
                <a:spcPts val="0"/>
              </a:spcAft>
              <a:buClr>
                <a:srgbClr val="142442"/>
              </a:buClr>
              <a:buSzPts val="3000"/>
              <a:buFont typeface="Arial"/>
              <a:buChar char="•"/>
            </a:pPr>
            <a:r>
              <a:rPr b="1" i="0" lang="en-US" sz="3000" u="none" cap="none" strike="noStrike">
                <a:solidFill>
                  <a:srgbClr val="142442"/>
                </a:solidFill>
                <a:latin typeface="Calibri"/>
                <a:ea typeface="Calibri"/>
                <a:cs typeface="Calibri"/>
                <a:sym typeface="Calibri"/>
              </a:rPr>
              <a:t>Sector-wide adoption of transparency mechanisms</a:t>
            </a:r>
            <a:endParaRPr/>
          </a:p>
          <a:p>
            <a:pPr indent="0" lvl="0" marL="0" marR="0" rtl="0" algn="l">
              <a:lnSpc>
                <a:spcPct val="150000"/>
              </a:lnSpc>
              <a:spcBef>
                <a:spcPts val="0"/>
              </a:spcBef>
              <a:spcAft>
                <a:spcPts val="0"/>
              </a:spcAft>
              <a:buNone/>
            </a:pPr>
            <a:r>
              <a:rPr lang="en-US" sz="2700">
                <a:solidFill>
                  <a:srgbClr val="142442"/>
                </a:solidFill>
                <a:latin typeface="Calibri"/>
                <a:ea typeface="Calibri"/>
                <a:cs typeface="Calibri"/>
                <a:sym typeface="Calibri"/>
              </a:rPr>
              <a:t>- Lowers transactional costs of mechanisms</a:t>
            </a:r>
            <a:endParaRPr/>
          </a:p>
          <a:p>
            <a:pPr indent="0" lvl="0" marL="0" marR="0" rtl="0" algn="l">
              <a:lnSpc>
                <a:spcPct val="150000"/>
              </a:lnSpc>
              <a:spcBef>
                <a:spcPts val="0"/>
              </a:spcBef>
              <a:spcAft>
                <a:spcPts val="0"/>
              </a:spcAft>
              <a:buNone/>
            </a:pPr>
            <a:r>
              <a:rPr lang="en-US" sz="2700">
                <a:solidFill>
                  <a:srgbClr val="142442"/>
                </a:solidFill>
                <a:latin typeface="Calibri"/>
                <a:ea typeface="Calibri"/>
                <a:cs typeface="Calibri"/>
                <a:sym typeface="Calibri"/>
              </a:rPr>
              <a:t>- Consultation with local actors, local ownership</a:t>
            </a:r>
            <a:endParaRPr/>
          </a:p>
          <a:p>
            <a:pPr indent="-285750" lvl="0" marL="457200" marR="0" rtl="0" algn="l">
              <a:lnSpc>
                <a:spcPct val="150000"/>
              </a:lnSpc>
              <a:spcBef>
                <a:spcPts val="0"/>
              </a:spcBef>
              <a:spcAft>
                <a:spcPts val="0"/>
              </a:spcAft>
              <a:buClr>
                <a:schemeClr val="dk1"/>
              </a:buClr>
              <a:buSzPts val="2700"/>
              <a:buFont typeface="Calibri"/>
              <a:buNone/>
            </a:pPr>
            <a:r>
              <a:t/>
            </a:r>
            <a:endParaRPr sz="2700">
              <a:solidFill>
                <a:srgbClr val="142442"/>
              </a:solidFill>
              <a:latin typeface="Calibri"/>
              <a:ea typeface="Calibri"/>
              <a:cs typeface="Calibri"/>
              <a:sym typeface="Calibri"/>
            </a:endParaRPr>
          </a:p>
          <a:p>
            <a:pPr indent="-323850" lvl="1" marL="647700" marR="0" rtl="0" algn="l">
              <a:lnSpc>
                <a:spcPct val="150000"/>
              </a:lnSpc>
              <a:spcBef>
                <a:spcPts val="0"/>
              </a:spcBef>
              <a:spcAft>
                <a:spcPts val="0"/>
              </a:spcAft>
              <a:buClr>
                <a:srgbClr val="142442"/>
              </a:buClr>
              <a:buSzPts val="3000"/>
              <a:buFont typeface="Arial"/>
              <a:buChar char="•"/>
            </a:pPr>
            <a:r>
              <a:rPr b="1" i="0" lang="en-US" sz="3000" u="none" cap="none" strike="noStrike">
                <a:solidFill>
                  <a:srgbClr val="142442"/>
                </a:solidFill>
                <a:latin typeface="Calibri"/>
                <a:ea typeface="Calibri"/>
                <a:cs typeface="Calibri"/>
                <a:sym typeface="Calibri"/>
              </a:rPr>
              <a:t>Role of MSIs</a:t>
            </a:r>
            <a:endParaRPr/>
          </a:p>
          <a:p>
            <a:pPr indent="0" lvl="0" marL="0" marR="0" rtl="0" algn="l">
              <a:lnSpc>
                <a:spcPct val="150000"/>
              </a:lnSpc>
              <a:spcBef>
                <a:spcPts val="0"/>
              </a:spcBef>
              <a:spcAft>
                <a:spcPts val="0"/>
              </a:spcAft>
              <a:buNone/>
            </a:pPr>
            <a:r>
              <a:rPr lang="en-US" sz="2700">
                <a:solidFill>
                  <a:srgbClr val="142442"/>
                </a:solidFill>
                <a:latin typeface="Calibri"/>
                <a:ea typeface="Calibri"/>
                <a:cs typeface="Calibri"/>
                <a:sym typeface="Calibri"/>
              </a:rPr>
              <a:t>- Sharing good practice</a:t>
            </a:r>
            <a:endParaRPr/>
          </a:p>
          <a:p>
            <a:pPr indent="0" lvl="0" marL="0" marR="0" rtl="0" algn="l">
              <a:lnSpc>
                <a:spcPct val="150000"/>
              </a:lnSpc>
              <a:spcBef>
                <a:spcPts val="0"/>
              </a:spcBef>
              <a:spcAft>
                <a:spcPts val="0"/>
              </a:spcAft>
              <a:buNone/>
            </a:pPr>
            <a:r>
              <a:rPr lang="en-US" sz="2700">
                <a:solidFill>
                  <a:srgbClr val="142442"/>
                </a:solidFill>
                <a:latin typeface="Calibri"/>
                <a:ea typeface="Calibri"/>
                <a:cs typeface="Calibri"/>
                <a:sym typeface="Calibri"/>
              </a:rPr>
              <a:t>- Fomenting collaboration</a:t>
            </a:r>
            <a:endParaRPr/>
          </a:p>
          <a:p>
            <a:pPr indent="0" lvl="0" marL="0" marR="0" rtl="0" algn="l">
              <a:lnSpc>
                <a:spcPct val="150000"/>
              </a:lnSpc>
              <a:spcBef>
                <a:spcPts val="0"/>
              </a:spcBef>
              <a:spcAft>
                <a:spcPts val="0"/>
              </a:spcAft>
              <a:buNone/>
            </a:pPr>
            <a:r>
              <a:t/>
            </a:r>
            <a:endParaRPr sz="2700">
              <a:solidFill>
                <a:srgbClr val="142442"/>
              </a:solidFill>
              <a:latin typeface="Calibri"/>
              <a:ea typeface="Calibri"/>
              <a:cs typeface="Calibri"/>
              <a:sym typeface="Calibri"/>
            </a:endParaRPr>
          </a:p>
        </p:txBody>
      </p:sp>
      <p:sp>
        <p:nvSpPr>
          <p:cNvPr id="182" name="Google Shape;182;p10"/>
          <p:cNvSpPr/>
          <p:nvPr/>
        </p:nvSpPr>
        <p:spPr>
          <a:xfrm>
            <a:off x="1046594" y="0"/>
            <a:ext cx="63520" cy="1237093"/>
          </a:xfrm>
          <a:prstGeom prst="rect">
            <a:avLst/>
          </a:prstGeom>
          <a:solidFill>
            <a:srgbClr val="FFBD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3" name="Google Shape;183;p10"/>
          <p:cNvPicPr preferRelativeResize="0"/>
          <p:nvPr/>
        </p:nvPicPr>
        <p:blipFill rotWithShape="1">
          <a:blip r:embed="rId3">
            <a:alphaModFix/>
          </a:blip>
          <a:srcRect b="0" l="0" r="0" t="0"/>
          <a:stretch/>
        </p:blipFill>
        <p:spPr>
          <a:xfrm>
            <a:off x="14903" y="646"/>
            <a:ext cx="8638673" cy="10287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7B66"/>
        </a:solidFill>
      </p:bgPr>
    </p:bg>
    <p:spTree>
      <p:nvGrpSpPr>
        <p:cNvPr id="187" name="Shape 187"/>
        <p:cNvGrpSpPr/>
        <p:nvPr/>
      </p:nvGrpSpPr>
      <p:grpSpPr>
        <a:xfrm>
          <a:off x="0" y="0"/>
          <a:ext cx="0" cy="0"/>
          <a:chOff x="0" y="0"/>
          <a:chExt cx="0" cy="0"/>
        </a:xfrm>
      </p:grpSpPr>
      <p:sp>
        <p:nvSpPr>
          <p:cNvPr id="188" name="Google Shape;188;p11"/>
          <p:cNvSpPr/>
          <p:nvPr/>
        </p:nvSpPr>
        <p:spPr>
          <a:xfrm>
            <a:off x="872566" y="0"/>
            <a:ext cx="156134" cy="5143500"/>
          </a:xfrm>
          <a:prstGeom prst="rect">
            <a:avLst/>
          </a:prstGeom>
          <a:solidFill>
            <a:srgbClr val="FFBD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1"/>
          <p:cNvSpPr/>
          <p:nvPr/>
        </p:nvSpPr>
        <p:spPr>
          <a:xfrm>
            <a:off x="8197477" y="0"/>
            <a:ext cx="11519273" cy="10330891"/>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1"/>
          <p:cNvSpPr txBox="1"/>
          <p:nvPr/>
        </p:nvSpPr>
        <p:spPr>
          <a:xfrm>
            <a:off x="1483217" y="2066925"/>
            <a:ext cx="6714259" cy="107632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lang="en-US" sz="7500">
                <a:solidFill>
                  <a:srgbClr val="FEFFFF"/>
                </a:solidFill>
                <a:latin typeface="Calibri"/>
                <a:ea typeface="Calibri"/>
                <a:cs typeface="Calibri"/>
                <a:sym typeface="Calibri"/>
              </a:rPr>
              <a:t>Lessons Learnt</a:t>
            </a:r>
            <a:endParaRPr/>
          </a:p>
        </p:txBody>
      </p:sp>
      <p:sp>
        <p:nvSpPr>
          <p:cNvPr id="191" name="Google Shape;191;p11"/>
          <p:cNvSpPr txBox="1"/>
          <p:nvPr/>
        </p:nvSpPr>
        <p:spPr>
          <a:xfrm>
            <a:off x="9513407" y="1028700"/>
            <a:ext cx="8774593" cy="8853962"/>
          </a:xfrm>
          <a:prstGeom prst="rect">
            <a:avLst/>
          </a:prstGeom>
          <a:noFill/>
          <a:ln>
            <a:noFill/>
          </a:ln>
        </p:spPr>
        <p:txBody>
          <a:bodyPr anchorCtr="0" anchor="t" bIns="0" lIns="0" spcFirstLastPara="1" rIns="0" wrap="square" tIns="0">
            <a:spAutoFit/>
          </a:bodyPr>
          <a:lstStyle/>
          <a:p>
            <a:pPr indent="0" lvl="0" marL="0" marR="0" rtl="0" algn="l">
              <a:lnSpc>
                <a:spcPct val="99966"/>
              </a:lnSpc>
              <a:spcBef>
                <a:spcPts val="0"/>
              </a:spcBef>
              <a:spcAft>
                <a:spcPts val="0"/>
              </a:spcAft>
              <a:buNone/>
            </a:pPr>
            <a:r>
              <a:t/>
            </a:r>
            <a:endParaRPr b="1" sz="3000">
              <a:solidFill>
                <a:srgbClr val="142442"/>
              </a:solidFill>
              <a:latin typeface="Calibri"/>
              <a:ea typeface="Calibri"/>
              <a:cs typeface="Calibri"/>
              <a:sym typeface="Calibri"/>
            </a:endParaRPr>
          </a:p>
          <a:p>
            <a:pPr indent="-269874" lvl="1" marL="539749" marR="0" rtl="0" algn="l">
              <a:lnSpc>
                <a:spcPct val="83305"/>
              </a:lnSpc>
              <a:spcBef>
                <a:spcPts val="0"/>
              </a:spcBef>
              <a:spcAft>
                <a:spcPts val="0"/>
              </a:spcAft>
              <a:buClr>
                <a:srgbClr val="142442"/>
              </a:buClr>
              <a:buSzPts val="3600"/>
              <a:buFont typeface="Arial"/>
              <a:buChar char="•"/>
            </a:pPr>
            <a:r>
              <a:rPr b="0" i="0" lang="en-US" sz="3600" u="none" cap="none" strike="noStrike">
                <a:solidFill>
                  <a:srgbClr val="142442"/>
                </a:solidFill>
                <a:latin typeface="Calibri"/>
                <a:ea typeface="Calibri"/>
                <a:cs typeface="Calibri"/>
                <a:sym typeface="Calibri"/>
              </a:rPr>
              <a:t>Building trust takes time</a:t>
            </a:r>
            <a:endParaRPr/>
          </a:p>
          <a:p>
            <a:pPr indent="-41274" lvl="1" marL="539749" marR="0" rtl="0" algn="l">
              <a:lnSpc>
                <a:spcPct val="83305"/>
              </a:lnSpc>
              <a:spcBef>
                <a:spcPts val="0"/>
              </a:spcBef>
              <a:spcAft>
                <a:spcPts val="0"/>
              </a:spcAft>
              <a:buClr>
                <a:schemeClr val="dk1"/>
              </a:buClr>
              <a:buSzPts val="3600"/>
              <a:buFont typeface="Arial"/>
              <a:buNone/>
            </a:pPr>
            <a:r>
              <a:t/>
            </a:r>
            <a:endParaRPr b="0" i="0" sz="3600" u="none" cap="none" strike="noStrike">
              <a:solidFill>
                <a:srgbClr val="142442"/>
              </a:solidFill>
              <a:latin typeface="Calibri"/>
              <a:ea typeface="Calibri"/>
              <a:cs typeface="Calibri"/>
              <a:sym typeface="Calibri"/>
            </a:endParaRPr>
          </a:p>
          <a:p>
            <a:pPr indent="0" lvl="0" marL="0" marR="0" rtl="0" algn="l">
              <a:lnSpc>
                <a:spcPct val="83305"/>
              </a:lnSpc>
              <a:spcBef>
                <a:spcPts val="0"/>
              </a:spcBef>
              <a:spcAft>
                <a:spcPts val="0"/>
              </a:spcAft>
              <a:buNone/>
            </a:pPr>
            <a:r>
              <a:t/>
            </a:r>
            <a:endParaRPr sz="3600">
              <a:solidFill>
                <a:srgbClr val="142442"/>
              </a:solidFill>
              <a:latin typeface="Calibri"/>
              <a:ea typeface="Calibri"/>
              <a:cs typeface="Calibri"/>
              <a:sym typeface="Calibri"/>
            </a:endParaRPr>
          </a:p>
          <a:p>
            <a:pPr indent="-269874" lvl="1" marL="539749" marR="0" rtl="0" algn="l">
              <a:lnSpc>
                <a:spcPct val="83305"/>
              </a:lnSpc>
              <a:spcBef>
                <a:spcPts val="0"/>
              </a:spcBef>
              <a:spcAft>
                <a:spcPts val="0"/>
              </a:spcAft>
              <a:buClr>
                <a:srgbClr val="142442"/>
              </a:buClr>
              <a:buSzPts val="3600"/>
              <a:buFont typeface="Arial"/>
              <a:buChar char="•"/>
            </a:pPr>
            <a:r>
              <a:rPr b="0" i="0" lang="en-US" sz="3600" u="none" cap="none" strike="noStrike">
                <a:solidFill>
                  <a:srgbClr val="142442"/>
                </a:solidFill>
                <a:latin typeface="Calibri"/>
                <a:ea typeface="Calibri"/>
                <a:cs typeface="Calibri"/>
                <a:sym typeface="Calibri"/>
              </a:rPr>
              <a:t>Importance of a local CSO partner (gender, caste, religion)</a:t>
            </a:r>
            <a:endParaRPr/>
          </a:p>
          <a:p>
            <a:pPr indent="0" lvl="0" marL="0" marR="0" rtl="0" algn="l">
              <a:lnSpc>
                <a:spcPct val="83305"/>
              </a:lnSpc>
              <a:spcBef>
                <a:spcPts val="0"/>
              </a:spcBef>
              <a:spcAft>
                <a:spcPts val="0"/>
              </a:spcAft>
              <a:buNone/>
            </a:pPr>
            <a:r>
              <a:t/>
            </a:r>
            <a:endParaRPr sz="3600">
              <a:solidFill>
                <a:srgbClr val="142442"/>
              </a:solidFill>
              <a:latin typeface="Calibri"/>
              <a:ea typeface="Calibri"/>
              <a:cs typeface="Calibri"/>
              <a:sym typeface="Calibri"/>
            </a:endParaRPr>
          </a:p>
          <a:p>
            <a:pPr indent="0" lvl="0" marL="0" marR="0" rtl="0" algn="l">
              <a:lnSpc>
                <a:spcPct val="83305"/>
              </a:lnSpc>
              <a:spcBef>
                <a:spcPts val="0"/>
              </a:spcBef>
              <a:spcAft>
                <a:spcPts val="0"/>
              </a:spcAft>
              <a:buNone/>
            </a:pPr>
            <a:r>
              <a:t/>
            </a:r>
            <a:endParaRPr sz="3600">
              <a:solidFill>
                <a:srgbClr val="142442"/>
              </a:solidFill>
              <a:latin typeface="Calibri"/>
              <a:ea typeface="Calibri"/>
              <a:cs typeface="Calibri"/>
              <a:sym typeface="Calibri"/>
            </a:endParaRPr>
          </a:p>
          <a:p>
            <a:pPr indent="-269874" lvl="1" marL="539749" marR="0" rtl="0" algn="l">
              <a:lnSpc>
                <a:spcPct val="83305"/>
              </a:lnSpc>
              <a:spcBef>
                <a:spcPts val="0"/>
              </a:spcBef>
              <a:spcAft>
                <a:spcPts val="0"/>
              </a:spcAft>
              <a:buClr>
                <a:srgbClr val="142442"/>
              </a:buClr>
              <a:buSzPts val="3600"/>
              <a:buFont typeface="Arial"/>
              <a:buChar char="•"/>
            </a:pPr>
            <a:r>
              <a:rPr b="0" i="0" lang="en-US" sz="3600" u="none" cap="none" strike="noStrike">
                <a:solidFill>
                  <a:srgbClr val="142442"/>
                </a:solidFill>
                <a:latin typeface="Calibri"/>
                <a:ea typeface="Calibri"/>
                <a:cs typeface="Calibri"/>
                <a:sym typeface="Calibri"/>
              </a:rPr>
              <a:t>Collaborative approaches needed for sustainability – MSIs can help here</a:t>
            </a:r>
            <a:endParaRPr/>
          </a:p>
          <a:p>
            <a:pPr indent="0" lvl="0" marL="0" marR="0" rtl="0" algn="l">
              <a:lnSpc>
                <a:spcPct val="83305"/>
              </a:lnSpc>
              <a:spcBef>
                <a:spcPts val="0"/>
              </a:spcBef>
              <a:spcAft>
                <a:spcPts val="0"/>
              </a:spcAft>
              <a:buNone/>
            </a:pPr>
            <a:r>
              <a:t/>
            </a:r>
            <a:endParaRPr sz="3600">
              <a:solidFill>
                <a:srgbClr val="142442"/>
              </a:solidFill>
              <a:latin typeface="Calibri"/>
              <a:ea typeface="Calibri"/>
              <a:cs typeface="Calibri"/>
              <a:sym typeface="Calibri"/>
            </a:endParaRPr>
          </a:p>
          <a:p>
            <a:pPr indent="0" lvl="0" marL="0" marR="0" rtl="0" algn="l">
              <a:lnSpc>
                <a:spcPct val="83305"/>
              </a:lnSpc>
              <a:spcBef>
                <a:spcPts val="0"/>
              </a:spcBef>
              <a:spcAft>
                <a:spcPts val="0"/>
              </a:spcAft>
              <a:buNone/>
            </a:pPr>
            <a:r>
              <a:t/>
            </a:r>
            <a:endParaRPr sz="3600">
              <a:solidFill>
                <a:srgbClr val="142442"/>
              </a:solidFill>
              <a:latin typeface="Calibri"/>
              <a:ea typeface="Calibri"/>
              <a:cs typeface="Calibri"/>
              <a:sym typeface="Calibri"/>
            </a:endParaRPr>
          </a:p>
          <a:p>
            <a:pPr indent="-269874" lvl="1" marL="539749" marR="0" rtl="0" algn="l">
              <a:lnSpc>
                <a:spcPct val="83305"/>
              </a:lnSpc>
              <a:spcBef>
                <a:spcPts val="0"/>
              </a:spcBef>
              <a:spcAft>
                <a:spcPts val="0"/>
              </a:spcAft>
              <a:buClr>
                <a:srgbClr val="142442"/>
              </a:buClr>
              <a:buSzPts val="3600"/>
              <a:buFont typeface="Arial"/>
              <a:buChar char="•"/>
            </a:pPr>
            <a:r>
              <a:rPr b="0" i="0" lang="en-US" sz="3600" u="none" cap="none" strike="noStrike">
                <a:solidFill>
                  <a:srgbClr val="142442"/>
                </a:solidFill>
                <a:latin typeface="Calibri"/>
                <a:ea typeface="Calibri"/>
                <a:cs typeface="Calibri"/>
                <a:sym typeface="Calibri"/>
              </a:rPr>
              <a:t>Homeworker Policy is an essential first step</a:t>
            </a:r>
            <a:endParaRPr/>
          </a:p>
          <a:p>
            <a:pPr indent="0" lvl="0" marL="0" marR="0" rtl="0" algn="l">
              <a:lnSpc>
                <a:spcPct val="83305"/>
              </a:lnSpc>
              <a:spcBef>
                <a:spcPts val="0"/>
              </a:spcBef>
              <a:spcAft>
                <a:spcPts val="0"/>
              </a:spcAft>
              <a:buNone/>
            </a:pPr>
            <a:r>
              <a:t/>
            </a:r>
            <a:endParaRPr sz="3600">
              <a:solidFill>
                <a:srgbClr val="142442"/>
              </a:solidFill>
              <a:latin typeface="Calibri"/>
              <a:ea typeface="Calibri"/>
              <a:cs typeface="Calibri"/>
              <a:sym typeface="Calibri"/>
            </a:endParaRPr>
          </a:p>
          <a:p>
            <a:pPr indent="0" lvl="0" marL="0" marR="0" rtl="0" algn="l">
              <a:lnSpc>
                <a:spcPct val="83305"/>
              </a:lnSpc>
              <a:spcBef>
                <a:spcPts val="0"/>
              </a:spcBef>
              <a:spcAft>
                <a:spcPts val="0"/>
              </a:spcAft>
              <a:buNone/>
            </a:pPr>
            <a:r>
              <a:t/>
            </a:r>
            <a:endParaRPr sz="3600">
              <a:solidFill>
                <a:srgbClr val="142442"/>
              </a:solidFill>
              <a:latin typeface="Calibri"/>
              <a:ea typeface="Calibri"/>
              <a:cs typeface="Calibri"/>
              <a:sym typeface="Calibri"/>
            </a:endParaRPr>
          </a:p>
          <a:p>
            <a:pPr indent="-269874" lvl="1" marL="539749" marR="0" rtl="0" algn="l">
              <a:lnSpc>
                <a:spcPct val="83305"/>
              </a:lnSpc>
              <a:spcBef>
                <a:spcPts val="0"/>
              </a:spcBef>
              <a:spcAft>
                <a:spcPts val="0"/>
              </a:spcAft>
              <a:buClr>
                <a:srgbClr val="142442"/>
              </a:buClr>
              <a:buSzPts val="3600"/>
              <a:buFont typeface="Arial"/>
              <a:buChar char="•"/>
            </a:pPr>
            <a:r>
              <a:rPr b="0" i="0" lang="en-US" sz="3600" u="none" cap="none" strike="noStrike">
                <a:solidFill>
                  <a:srgbClr val="142442"/>
                </a:solidFill>
                <a:latin typeface="Calibri"/>
                <a:ea typeface="Calibri"/>
                <a:cs typeface="Calibri"/>
                <a:sym typeface="Calibri"/>
              </a:rPr>
              <a:t>Practical, tested tools for transparency in HW chains exist </a:t>
            </a:r>
            <a:endParaRPr/>
          </a:p>
          <a:p>
            <a:pPr indent="0" lvl="1" marL="269874" marR="0" rtl="0" algn="l">
              <a:lnSpc>
                <a:spcPct val="83305"/>
              </a:lnSpc>
              <a:spcBef>
                <a:spcPts val="0"/>
              </a:spcBef>
              <a:spcAft>
                <a:spcPts val="0"/>
              </a:spcAft>
              <a:buNone/>
            </a:pPr>
            <a:r>
              <a:t/>
            </a:r>
            <a:endParaRPr b="0" i="0" sz="3600" u="none" cap="none" strike="noStrike">
              <a:solidFill>
                <a:srgbClr val="142442"/>
              </a:solidFill>
              <a:latin typeface="Calibri"/>
              <a:ea typeface="Calibri"/>
              <a:cs typeface="Calibri"/>
              <a:sym typeface="Calibri"/>
            </a:endParaRPr>
          </a:p>
          <a:p>
            <a:pPr indent="0" lvl="1" marL="269874" marR="0" rtl="0" algn="l">
              <a:lnSpc>
                <a:spcPct val="83305"/>
              </a:lnSpc>
              <a:spcBef>
                <a:spcPts val="0"/>
              </a:spcBef>
              <a:spcAft>
                <a:spcPts val="0"/>
              </a:spcAft>
              <a:buNone/>
            </a:pPr>
            <a:r>
              <a:t/>
            </a:r>
            <a:endParaRPr b="0" i="0" sz="3600" u="none" cap="none" strike="noStrike">
              <a:solidFill>
                <a:srgbClr val="142442"/>
              </a:solidFill>
              <a:latin typeface="Calibri"/>
              <a:ea typeface="Calibri"/>
              <a:cs typeface="Calibri"/>
              <a:sym typeface="Calibri"/>
            </a:endParaRPr>
          </a:p>
          <a:p>
            <a:pPr indent="0" lvl="1" marL="269874" marR="0" rtl="0" algn="l">
              <a:lnSpc>
                <a:spcPct val="83305"/>
              </a:lnSpc>
              <a:spcBef>
                <a:spcPts val="0"/>
              </a:spcBef>
              <a:spcAft>
                <a:spcPts val="0"/>
              </a:spcAft>
              <a:buNone/>
            </a:pPr>
            <a:r>
              <a:rPr b="0" i="0" lang="en-US" sz="3600" u="none" cap="none" strike="noStrike">
                <a:solidFill>
                  <a:srgbClr val="142442"/>
                </a:solidFill>
                <a:latin typeface="Calibri"/>
                <a:ea typeface="Calibri"/>
                <a:cs typeface="Calibri"/>
                <a:sym typeface="Calibri"/>
              </a:rPr>
              <a:t>	.. Check out our </a:t>
            </a:r>
            <a:r>
              <a:rPr b="0" i="0" lang="en-US" sz="3600" u="sng" cap="none" strike="noStrike">
                <a:solidFill>
                  <a:srgbClr val="142442"/>
                </a:solidFill>
                <a:latin typeface="Calibri"/>
                <a:ea typeface="Calibri"/>
                <a:cs typeface="Calibri"/>
                <a:sym typeface="Calibri"/>
                <a:hlinkClick r:id="rId3">
                  <a:extLst>
                    <a:ext uri="{A12FA001-AC4F-418D-AE19-62706E023703}">
                      <ahyp:hlinkClr val="tx"/>
                    </a:ext>
                  </a:extLst>
                </a:hlinkClick>
              </a:rPr>
              <a:t>Hidden Homeworkers Toolkit</a:t>
            </a:r>
            <a:r>
              <a:rPr b="0" i="0" lang="en-US" sz="3600" u="none" cap="none" strike="noStrike">
                <a:solidFill>
                  <a:srgbClr val="142442"/>
                </a:solidFill>
                <a:latin typeface="Calibri"/>
                <a:ea typeface="Calibri"/>
                <a:cs typeface="Calibri"/>
                <a:sym typeface="Calibri"/>
              </a:rPr>
              <a:t> to find out more!</a:t>
            </a:r>
            <a:endParaRPr/>
          </a:p>
          <a:p>
            <a:pPr indent="-79374" lvl="1" marL="539749" marR="0" rtl="0" algn="l">
              <a:lnSpc>
                <a:spcPct val="99966"/>
              </a:lnSpc>
              <a:spcBef>
                <a:spcPts val="0"/>
              </a:spcBef>
              <a:spcAft>
                <a:spcPts val="0"/>
              </a:spcAft>
              <a:buClr>
                <a:schemeClr val="dk1"/>
              </a:buClr>
              <a:buSzPts val="3000"/>
              <a:buFont typeface="Arial"/>
              <a:buNone/>
            </a:pPr>
            <a:r>
              <a:t/>
            </a:r>
            <a:endParaRPr b="1" i="0" sz="3000" u="none" cap="none" strike="noStrike">
              <a:solidFill>
                <a:srgbClr val="142442"/>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12"/>
          <p:cNvPicPr preferRelativeResize="0"/>
          <p:nvPr/>
        </p:nvPicPr>
        <p:blipFill rotWithShape="1">
          <a:blip r:embed="rId3">
            <a:alphaModFix/>
          </a:blip>
          <a:srcRect b="0" l="0" r="0" t="0"/>
          <a:stretch/>
        </p:blipFill>
        <p:spPr>
          <a:xfrm>
            <a:off x="2286000" y="0"/>
            <a:ext cx="13715999" cy="10287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FFF"/>
        </a:solidFill>
      </p:bgPr>
    </p:bg>
    <p:spTree>
      <p:nvGrpSpPr>
        <p:cNvPr id="201" name="Shape 201"/>
        <p:cNvGrpSpPr/>
        <p:nvPr/>
      </p:nvGrpSpPr>
      <p:grpSpPr>
        <a:xfrm>
          <a:off x="0" y="0"/>
          <a:ext cx="0" cy="0"/>
          <a:chOff x="0" y="0"/>
          <a:chExt cx="0" cy="0"/>
        </a:xfrm>
      </p:grpSpPr>
      <p:pic>
        <p:nvPicPr>
          <p:cNvPr id="202" name="Google Shape;202;p13"/>
          <p:cNvPicPr preferRelativeResize="0"/>
          <p:nvPr/>
        </p:nvPicPr>
        <p:blipFill rotWithShape="1">
          <a:blip r:embed="rId3">
            <a:alphaModFix/>
          </a:blip>
          <a:srcRect b="0" l="21587" r="19116" t="0"/>
          <a:stretch/>
        </p:blipFill>
        <p:spPr>
          <a:xfrm>
            <a:off x="-571500" y="0"/>
            <a:ext cx="9144000" cy="10287000"/>
          </a:xfrm>
          <a:prstGeom prst="rect">
            <a:avLst/>
          </a:prstGeom>
          <a:noFill/>
          <a:ln>
            <a:noFill/>
          </a:ln>
        </p:spPr>
      </p:pic>
      <p:grpSp>
        <p:nvGrpSpPr>
          <p:cNvPr id="203" name="Google Shape;203;p13"/>
          <p:cNvGrpSpPr/>
          <p:nvPr/>
        </p:nvGrpSpPr>
        <p:grpSpPr>
          <a:xfrm>
            <a:off x="9337085" y="950633"/>
            <a:ext cx="8466401" cy="7505556"/>
            <a:chOff x="0" y="-9525"/>
            <a:chExt cx="11288535" cy="4794212"/>
          </a:xfrm>
        </p:grpSpPr>
        <p:sp>
          <p:nvSpPr>
            <p:cNvPr id="204" name="Google Shape;204;p13"/>
            <p:cNvSpPr txBox="1"/>
            <p:nvPr/>
          </p:nvSpPr>
          <p:spPr>
            <a:xfrm>
              <a:off x="0" y="-9525"/>
              <a:ext cx="11288535" cy="4194043"/>
            </a:xfrm>
            <a:prstGeom prst="rect">
              <a:avLst/>
            </a:prstGeom>
            <a:noFill/>
            <a:ln>
              <a:noFill/>
            </a:ln>
          </p:spPr>
          <p:txBody>
            <a:bodyPr anchorCtr="0" anchor="t" bIns="0" lIns="0" spcFirstLastPara="1" rIns="0" wrap="square" tIns="0">
              <a:spAutoFit/>
            </a:bodyPr>
            <a:lstStyle/>
            <a:p>
              <a:pPr indent="0" lvl="1" marL="269874" marR="0" rtl="0" algn="l">
                <a:lnSpc>
                  <a:spcPct val="83305"/>
                </a:lnSpc>
                <a:spcBef>
                  <a:spcPts val="0"/>
                </a:spcBef>
                <a:spcAft>
                  <a:spcPts val="0"/>
                </a:spcAft>
                <a:buNone/>
              </a:pPr>
              <a:r>
                <a:rPr b="0" i="0" lang="en-US" sz="3600" u="none" cap="none" strike="noStrike">
                  <a:solidFill>
                    <a:schemeClr val="dk1"/>
                  </a:solidFill>
                  <a:latin typeface="Calibri"/>
                  <a:ea typeface="Calibri"/>
                  <a:cs typeface="Calibri"/>
                  <a:sym typeface="Calibri"/>
                </a:rPr>
                <a:t>Working with our partners, Homeworkers Worldwide offers resources to brands and suppliers to tackle these issues .. </a:t>
              </a:r>
              <a:endParaRPr/>
            </a:p>
            <a:p>
              <a:pPr indent="0" lvl="1" marL="269874" marR="0" rtl="0" algn="l">
                <a:lnSpc>
                  <a:spcPct val="83305"/>
                </a:lnSpc>
                <a:spcBef>
                  <a:spcPts val="0"/>
                </a:spcBef>
                <a:spcAft>
                  <a:spcPts val="0"/>
                </a:spcAft>
                <a:buNone/>
              </a:pPr>
              <a:r>
                <a:t/>
              </a:r>
              <a:endParaRPr b="0" i="0" sz="3600" u="none" cap="none" strike="noStrike">
                <a:solidFill>
                  <a:schemeClr val="dk1"/>
                </a:solidFill>
                <a:latin typeface="Calibri"/>
                <a:ea typeface="Calibri"/>
                <a:cs typeface="Calibri"/>
                <a:sym typeface="Calibri"/>
              </a:endParaRPr>
            </a:p>
            <a:p>
              <a:pPr indent="-457199" lvl="1" marL="727074" marR="0" rtl="0" algn="l">
                <a:lnSpc>
                  <a:spcPct val="83305"/>
                </a:lnSpc>
                <a:spcBef>
                  <a:spcPts val="0"/>
                </a:spcBef>
                <a:spcAft>
                  <a:spcPts val="0"/>
                </a:spcAft>
                <a:buClr>
                  <a:schemeClr val="dk1"/>
                </a:buClr>
                <a:buSzPts val="3600"/>
                <a:buFont typeface="Calibri"/>
                <a:buChar char="-"/>
              </a:pPr>
              <a:r>
                <a:rPr b="0" i="0" lang="en-US" sz="3600" u="none" cap="none" strike="noStrike">
                  <a:solidFill>
                    <a:schemeClr val="dk1"/>
                  </a:solidFill>
                  <a:latin typeface="Calibri"/>
                  <a:ea typeface="Calibri"/>
                  <a:cs typeface="Calibri"/>
                  <a:sym typeface="Calibri"/>
                </a:rPr>
                <a:t>Through the Hidden Homeworkers Project in India, Pakistan and Nepal ..</a:t>
              </a:r>
              <a:endParaRPr/>
            </a:p>
            <a:p>
              <a:pPr indent="-228599" lvl="1" marL="727074" marR="0" rtl="0" algn="l">
                <a:lnSpc>
                  <a:spcPct val="83305"/>
                </a:lnSpc>
                <a:spcBef>
                  <a:spcPts val="0"/>
                </a:spcBef>
                <a:spcAft>
                  <a:spcPts val="0"/>
                </a:spcAft>
                <a:buClr>
                  <a:schemeClr val="dk1"/>
                </a:buClr>
                <a:buSzPts val="3600"/>
                <a:buFont typeface="Calibri"/>
                <a:buNone/>
              </a:pPr>
              <a:r>
                <a:t/>
              </a:r>
              <a:endParaRPr b="0" i="0" sz="3600" u="none" cap="none" strike="noStrike">
                <a:solidFill>
                  <a:schemeClr val="dk1"/>
                </a:solidFill>
                <a:latin typeface="Calibri"/>
                <a:ea typeface="Calibri"/>
                <a:cs typeface="Calibri"/>
                <a:sym typeface="Calibri"/>
              </a:endParaRPr>
            </a:p>
            <a:p>
              <a:pPr indent="-457199" lvl="1" marL="727074" marR="0" rtl="0" algn="l">
                <a:lnSpc>
                  <a:spcPct val="83305"/>
                </a:lnSpc>
                <a:spcBef>
                  <a:spcPts val="0"/>
                </a:spcBef>
                <a:spcAft>
                  <a:spcPts val="0"/>
                </a:spcAft>
                <a:buClr>
                  <a:schemeClr val="dk1"/>
                </a:buClr>
                <a:buSzPts val="3600"/>
                <a:buFont typeface="Calibri"/>
                <a:buChar char="-"/>
              </a:pPr>
              <a:r>
                <a:rPr b="0" i="0" lang="en-US" sz="3600" u="none" cap="none" strike="noStrike">
                  <a:solidFill>
                    <a:schemeClr val="dk1"/>
                  </a:solidFill>
                  <a:latin typeface="Calibri"/>
                  <a:ea typeface="Calibri"/>
                  <a:cs typeface="Calibri"/>
                  <a:sym typeface="Calibri"/>
                </a:rPr>
                <a:t>Through the HH Toolkit, available free on our website</a:t>
              </a:r>
              <a:endParaRPr/>
            </a:p>
            <a:p>
              <a:pPr indent="-228599" lvl="1" marL="727074" marR="0" rtl="0" algn="l">
                <a:lnSpc>
                  <a:spcPct val="83305"/>
                </a:lnSpc>
                <a:spcBef>
                  <a:spcPts val="0"/>
                </a:spcBef>
                <a:spcAft>
                  <a:spcPts val="0"/>
                </a:spcAft>
                <a:buClr>
                  <a:schemeClr val="dk1"/>
                </a:buClr>
                <a:buSzPts val="3600"/>
                <a:buFont typeface="Calibri"/>
                <a:buNone/>
              </a:pPr>
              <a:r>
                <a:t/>
              </a:r>
              <a:endParaRPr b="0" i="0" sz="3600" u="none" cap="none" strike="noStrike">
                <a:solidFill>
                  <a:schemeClr val="dk1"/>
                </a:solidFill>
                <a:latin typeface="Calibri"/>
                <a:ea typeface="Calibri"/>
                <a:cs typeface="Calibri"/>
                <a:sym typeface="Calibri"/>
              </a:endParaRPr>
            </a:p>
            <a:p>
              <a:pPr indent="-457199" lvl="1" marL="727074" marR="0" rtl="0" algn="l">
                <a:lnSpc>
                  <a:spcPct val="83305"/>
                </a:lnSpc>
                <a:spcBef>
                  <a:spcPts val="0"/>
                </a:spcBef>
                <a:spcAft>
                  <a:spcPts val="0"/>
                </a:spcAft>
                <a:buClr>
                  <a:schemeClr val="dk1"/>
                </a:buClr>
                <a:buSzPts val="3600"/>
                <a:buFont typeface="Calibri"/>
                <a:buChar char="-"/>
              </a:pPr>
              <a:r>
                <a:rPr b="0" i="0" lang="en-US" sz="3600" u="none" cap="none" strike="noStrike">
                  <a:solidFill>
                    <a:schemeClr val="dk1"/>
                  </a:solidFill>
                  <a:latin typeface="Calibri"/>
                  <a:ea typeface="Calibri"/>
                  <a:cs typeface="Calibri"/>
                  <a:sym typeface="Calibri"/>
                </a:rPr>
                <a:t>Also keen to find solutions and partners in other production locations</a:t>
              </a:r>
              <a:endParaRPr/>
            </a:p>
            <a:p>
              <a:pPr indent="-228599" lvl="1" marL="727074" marR="0" rtl="0" algn="l">
                <a:lnSpc>
                  <a:spcPct val="83305"/>
                </a:lnSpc>
                <a:spcBef>
                  <a:spcPts val="0"/>
                </a:spcBef>
                <a:spcAft>
                  <a:spcPts val="0"/>
                </a:spcAft>
                <a:buClr>
                  <a:schemeClr val="dk1"/>
                </a:buClr>
                <a:buSzPts val="3600"/>
                <a:buFont typeface="Calibri"/>
                <a:buNone/>
              </a:pPr>
              <a:r>
                <a:t/>
              </a:r>
              <a:endParaRPr b="0" i="0" sz="3600" u="none" cap="none" strike="noStrike">
                <a:solidFill>
                  <a:schemeClr val="dk1"/>
                </a:solidFill>
                <a:latin typeface="Calibri"/>
                <a:ea typeface="Calibri"/>
                <a:cs typeface="Calibri"/>
                <a:sym typeface="Calibri"/>
              </a:endParaRPr>
            </a:p>
            <a:p>
              <a:pPr indent="-457199" lvl="1" marL="727074" marR="0" rtl="0" algn="l">
                <a:lnSpc>
                  <a:spcPct val="83305"/>
                </a:lnSpc>
                <a:spcBef>
                  <a:spcPts val="0"/>
                </a:spcBef>
                <a:spcAft>
                  <a:spcPts val="0"/>
                </a:spcAft>
                <a:buClr>
                  <a:schemeClr val="dk1"/>
                </a:buClr>
                <a:buSzPts val="3600"/>
                <a:buFont typeface="Calibri"/>
                <a:buChar char="-"/>
              </a:pPr>
              <a:r>
                <a:rPr b="0" i="0" lang="en-US" sz="3600" u="none" cap="none" strike="noStrike">
                  <a:solidFill>
                    <a:schemeClr val="dk1"/>
                  </a:solidFill>
                  <a:latin typeface="Calibri"/>
                  <a:ea typeface="Calibri"/>
                  <a:cs typeface="Calibri"/>
                  <a:sym typeface="Calibri"/>
                </a:rPr>
                <a:t>Alongside vital role of national and international legislation                              in protecting homeworkers                      and driving change ..</a:t>
              </a:r>
              <a:endParaRPr/>
            </a:p>
          </p:txBody>
        </p:sp>
        <p:sp>
          <p:nvSpPr>
            <p:cNvPr id="205" name="Google Shape;205;p13"/>
            <p:cNvSpPr txBox="1"/>
            <p:nvPr/>
          </p:nvSpPr>
          <p:spPr>
            <a:xfrm>
              <a:off x="504556" y="4069515"/>
              <a:ext cx="10748072" cy="715172"/>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t/>
              </a:r>
              <a:endParaRPr sz="3500">
                <a:solidFill>
                  <a:srgbClr val="142442"/>
                </a:solidFill>
                <a:latin typeface="Calibri"/>
                <a:ea typeface="Calibri"/>
                <a:cs typeface="Calibri"/>
                <a:sym typeface="Calibri"/>
              </a:endParaRPr>
            </a:p>
          </p:txBody>
        </p:sp>
      </p:grpSp>
      <p:sp>
        <p:nvSpPr>
          <p:cNvPr id="206" name="Google Shape;206;p13"/>
          <p:cNvSpPr/>
          <p:nvPr/>
        </p:nvSpPr>
        <p:spPr>
          <a:xfrm rot="-5400000">
            <a:off x="15638183" y="6686550"/>
            <a:ext cx="156134" cy="5143500"/>
          </a:xfrm>
          <a:prstGeom prst="rect">
            <a:avLst/>
          </a:prstGeom>
          <a:solidFill>
            <a:srgbClr val="FFBD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7B66"/>
        </a:solidFill>
      </p:bgPr>
    </p:bg>
    <p:spTree>
      <p:nvGrpSpPr>
        <p:cNvPr id="210" name="Shape 210"/>
        <p:cNvGrpSpPr/>
        <p:nvPr/>
      </p:nvGrpSpPr>
      <p:grpSpPr>
        <a:xfrm>
          <a:off x="0" y="0"/>
          <a:ext cx="0" cy="0"/>
          <a:chOff x="0" y="0"/>
          <a:chExt cx="0" cy="0"/>
        </a:xfrm>
      </p:grpSpPr>
      <p:sp>
        <p:nvSpPr>
          <p:cNvPr id="211" name="Google Shape;211;p14"/>
          <p:cNvSpPr/>
          <p:nvPr/>
        </p:nvSpPr>
        <p:spPr>
          <a:xfrm>
            <a:off x="6768727" y="-43891"/>
            <a:ext cx="11519273" cy="10330891"/>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4"/>
          <p:cNvSpPr/>
          <p:nvPr/>
        </p:nvSpPr>
        <p:spPr>
          <a:xfrm rot="-5400000">
            <a:off x="2493683" y="-1435264"/>
            <a:ext cx="156134" cy="5143500"/>
          </a:xfrm>
          <a:prstGeom prst="rect">
            <a:avLst/>
          </a:prstGeom>
          <a:solidFill>
            <a:srgbClr val="FFBD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4"/>
          <p:cNvSpPr txBox="1"/>
          <p:nvPr/>
        </p:nvSpPr>
        <p:spPr>
          <a:xfrm>
            <a:off x="721217" y="1738428"/>
            <a:ext cx="6714259" cy="4257576"/>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7500">
                <a:solidFill>
                  <a:srgbClr val="FEFFFF"/>
                </a:solidFill>
                <a:latin typeface="Calibri"/>
                <a:ea typeface="Calibri"/>
                <a:cs typeface="Calibri"/>
                <a:sym typeface="Calibri"/>
              </a:rPr>
              <a:t>Making mHREDD </a:t>
            </a:r>
            <a:endParaRPr/>
          </a:p>
          <a:p>
            <a:pPr indent="0" lvl="0" marL="0" marR="0" rtl="0" algn="l">
              <a:lnSpc>
                <a:spcPct val="110000"/>
              </a:lnSpc>
              <a:spcBef>
                <a:spcPts val="0"/>
              </a:spcBef>
              <a:spcAft>
                <a:spcPts val="0"/>
              </a:spcAft>
              <a:buNone/>
            </a:pPr>
            <a:r>
              <a:rPr b="1" lang="en-US" sz="7500">
                <a:solidFill>
                  <a:srgbClr val="FEFFFF"/>
                </a:solidFill>
                <a:latin typeface="Calibri"/>
                <a:ea typeface="Calibri"/>
                <a:cs typeface="Calibri"/>
                <a:sym typeface="Calibri"/>
              </a:rPr>
              <a:t>work for Homeworkers</a:t>
            </a:r>
            <a:endParaRPr/>
          </a:p>
        </p:txBody>
      </p:sp>
      <p:sp>
        <p:nvSpPr>
          <p:cNvPr id="214" name="Google Shape;214;p14"/>
          <p:cNvSpPr txBox="1"/>
          <p:nvPr/>
        </p:nvSpPr>
        <p:spPr>
          <a:xfrm>
            <a:off x="7952626" y="1010794"/>
            <a:ext cx="8735174" cy="9819868"/>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lang="en-US" sz="2800">
                <a:solidFill>
                  <a:schemeClr val="dk1"/>
                </a:solidFill>
                <a:latin typeface="Calibri"/>
                <a:ea typeface="Calibri"/>
                <a:cs typeface="Calibri"/>
                <a:sym typeface="Calibri"/>
              </a:rPr>
              <a:t>To be effective in supporting homeworkers, legislation should:</a:t>
            </a:r>
            <a:endParaRPr sz="2800">
              <a:solidFill>
                <a:schemeClr val="dk1"/>
              </a:solidFill>
              <a:latin typeface="Calibri"/>
              <a:ea typeface="Calibri"/>
              <a:cs typeface="Calibri"/>
              <a:sym typeface="Calibri"/>
            </a:endParaRPr>
          </a:p>
          <a:p>
            <a:pPr indent="-342900" lvl="0" marL="342900" marR="0" rtl="0" algn="just">
              <a:lnSpc>
                <a:spcPct val="115000"/>
              </a:lnSpc>
              <a:spcBef>
                <a:spcPts val="100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Cover the whole supply chain, including sub-contractors, intermediaries and homeworkers</a:t>
            </a:r>
            <a:endParaRPr sz="2800">
              <a:solidFill>
                <a:schemeClr val="dk1"/>
              </a:solidFill>
              <a:latin typeface="Calibri"/>
              <a:ea typeface="Calibri"/>
              <a:cs typeface="Calibri"/>
              <a:sym typeface="Calibri"/>
            </a:endParaRPr>
          </a:p>
          <a:p>
            <a:pPr indent="-342900" lvl="0" marL="342900" marR="0" rtl="0" algn="just">
              <a:lnSpc>
                <a:spcPct val="115000"/>
              </a:lnSpc>
              <a:spcBef>
                <a:spcPts val="100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Include guidance to encourage responsible use of homeworkers</a:t>
            </a:r>
            <a:endParaRPr sz="2800">
              <a:solidFill>
                <a:schemeClr val="dk1"/>
              </a:solidFill>
              <a:latin typeface="Calibri"/>
              <a:ea typeface="Calibri"/>
              <a:cs typeface="Calibri"/>
              <a:sym typeface="Calibri"/>
            </a:endParaRPr>
          </a:p>
          <a:p>
            <a:pPr indent="-342900" lvl="0" marL="342900" marR="0" rtl="0" algn="just">
              <a:lnSpc>
                <a:spcPct val="115000"/>
              </a:lnSpc>
              <a:spcBef>
                <a:spcPts val="100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Explicitly recognise a living income as a human right .. </a:t>
            </a:r>
            <a:endParaRPr sz="2800">
              <a:solidFill>
                <a:schemeClr val="dk1"/>
              </a:solidFill>
              <a:latin typeface="Calibri"/>
              <a:ea typeface="Calibri"/>
              <a:cs typeface="Calibri"/>
              <a:sym typeface="Calibri"/>
            </a:endParaRPr>
          </a:p>
          <a:p>
            <a:pPr indent="-342900" lvl="0" marL="342900" marR="0" rtl="0" algn="just">
              <a:lnSpc>
                <a:spcPct val="115000"/>
              </a:lnSpc>
              <a:spcBef>
                <a:spcPts val="100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Include all areas of business activities, including purchasing practices</a:t>
            </a:r>
            <a:endParaRPr/>
          </a:p>
          <a:p>
            <a:pPr indent="-342900" lvl="0" marL="342900" marR="0" rtl="0" algn="just">
              <a:lnSpc>
                <a:spcPct val="115000"/>
              </a:lnSpc>
              <a:spcBef>
                <a:spcPts val="100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State that disengagement from suppliers using homeworkers should be a last resort </a:t>
            </a:r>
            <a:endParaRPr sz="2800">
              <a:solidFill>
                <a:schemeClr val="dk1"/>
              </a:solidFill>
              <a:latin typeface="Calibri"/>
              <a:ea typeface="Calibri"/>
              <a:cs typeface="Calibri"/>
              <a:sym typeface="Calibri"/>
            </a:endParaRPr>
          </a:p>
          <a:p>
            <a:pPr indent="-342900" lvl="0" marL="342900" marR="0" rtl="0" algn="just">
              <a:lnSpc>
                <a:spcPct val="115000"/>
              </a:lnSpc>
              <a:spcBef>
                <a:spcPts val="100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Require effective stakeholder engagement, including with homeworkers and their organisations</a:t>
            </a:r>
            <a:endParaRPr sz="2800">
              <a:solidFill>
                <a:schemeClr val="dk1"/>
              </a:solidFill>
              <a:latin typeface="Calibri"/>
              <a:ea typeface="Calibri"/>
              <a:cs typeface="Calibri"/>
              <a:sym typeface="Calibri"/>
            </a:endParaRPr>
          </a:p>
          <a:p>
            <a:pPr indent="-342900" lvl="0" marL="342900" marR="0" rtl="0" algn="just">
              <a:lnSpc>
                <a:spcPct val="115000"/>
              </a:lnSpc>
              <a:spcBef>
                <a:spcPts val="1000"/>
              </a:spcBef>
              <a:spcAft>
                <a:spcPts val="0"/>
              </a:spcAft>
              <a:buClr>
                <a:schemeClr val="dk1"/>
              </a:buClr>
              <a:buSzPts val="2800"/>
              <a:buFont typeface="Noto Sans Symbols"/>
              <a:buChar char="∙"/>
            </a:pPr>
            <a:r>
              <a:rPr lang="en-US" sz="2800">
                <a:solidFill>
                  <a:schemeClr val="dk1"/>
                </a:solidFill>
                <a:latin typeface="Calibri"/>
                <a:ea typeface="Calibri"/>
                <a:cs typeface="Calibri"/>
                <a:sym typeface="Calibri"/>
              </a:rPr>
              <a:t>Establish a well-resourced regulator to issue guidance, receive complaints from victims, conduct individual and sectoral investigations, and apply sanctions.</a:t>
            </a:r>
            <a:endParaRPr sz="2800">
              <a:solidFill>
                <a:schemeClr val="dk1"/>
              </a:solidFill>
              <a:latin typeface="Calibri"/>
              <a:ea typeface="Calibri"/>
              <a:cs typeface="Calibri"/>
              <a:sym typeface="Calibri"/>
            </a:endParaRPr>
          </a:p>
          <a:p>
            <a:pPr indent="0" lvl="0" marL="0" marR="0" rtl="0" algn="l">
              <a:lnSpc>
                <a:spcPct val="139015"/>
              </a:lnSpc>
              <a:spcBef>
                <a:spcPts val="1000"/>
              </a:spcBef>
              <a:spcAft>
                <a:spcPts val="0"/>
              </a:spcAft>
              <a:buNone/>
            </a:pPr>
            <a:r>
              <a:t/>
            </a:r>
            <a:endParaRPr sz="2499">
              <a:solidFill>
                <a:srgbClr val="142442"/>
              </a:solidFill>
              <a:latin typeface="Arial"/>
              <a:ea typeface="Arial"/>
              <a:cs typeface="Arial"/>
              <a:sym typeface="Arial"/>
            </a:endParaRPr>
          </a:p>
          <a:p>
            <a:pPr indent="0" lvl="0" marL="0" marR="0" rtl="0" algn="l">
              <a:lnSpc>
                <a:spcPct val="139055"/>
              </a:lnSpc>
              <a:spcBef>
                <a:spcPts val="0"/>
              </a:spcBef>
              <a:spcAft>
                <a:spcPts val="0"/>
              </a:spcAft>
              <a:buNone/>
            </a:pPr>
            <a:r>
              <a:t/>
            </a:r>
            <a:endParaRPr sz="2499">
              <a:solidFill>
                <a:srgbClr val="14244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2"/>
          <p:cNvPicPr preferRelativeResize="0"/>
          <p:nvPr/>
        </p:nvPicPr>
        <p:blipFill rotWithShape="1">
          <a:blip r:embed="rId3">
            <a:alphaModFix/>
          </a:blip>
          <a:srcRect b="14894" l="0" r="582" t="0"/>
          <a:stretch/>
        </p:blipFill>
        <p:spPr>
          <a:xfrm>
            <a:off x="1371600" y="0"/>
            <a:ext cx="16022426" cy="1028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7B66"/>
        </a:solidFill>
      </p:bgPr>
    </p:bg>
    <p:spTree>
      <p:nvGrpSpPr>
        <p:cNvPr id="108" name="Shape 108"/>
        <p:cNvGrpSpPr/>
        <p:nvPr/>
      </p:nvGrpSpPr>
      <p:grpSpPr>
        <a:xfrm>
          <a:off x="0" y="0"/>
          <a:ext cx="0" cy="0"/>
          <a:chOff x="0" y="0"/>
          <a:chExt cx="0" cy="0"/>
        </a:xfrm>
      </p:grpSpPr>
      <p:sp>
        <p:nvSpPr>
          <p:cNvPr id="109" name="Google Shape;109;p3"/>
          <p:cNvSpPr/>
          <p:nvPr/>
        </p:nvSpPr>
        <p:spPr>
          <a:xfrm>
            <a:off x="872566" y="0"/>
            <a:ext cx="156134" cy="5143500"/>
          </a:xfrm>
          <a:prstGeom prst="rect">
            <a:avLst/>
          </a:prstGeom>
          <a:solidFill>
            <a:srgbClr val="FFBD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a:off x="8197477" y="0"/>
            <a:ext cx="11519273" cy="10330891"/>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txBox="1"/>
          <p:nvPr/>
        </p:nvSpPr>
        <p:spPr>
          <a:xfrm>
            <a:off x="1483218" y="2324100"/>
            <a:ext cx="6714259" cy="2128788"/>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7500">
                <a:solidFill>
                  <a:srgbClr val="FEFFFF"/>
                </a:solidFill>
                <a:latin typeface="Calibri"/>
                <a:ea typeface="Calibri"/>
                <a:cs typeface="Calibri"/>
                <a:sym typeface="Calibri"/>
              </a:rPr>
              <a:t>Why Tackle Homeworking?</a:t>
            </a:r>
            <a:endParaRPr/>
          </a:p>
        </p:txBody>
      </p:sp>
      <p:sp>
        <p:nvSpPr>
          <p:cNvPr id="112" name="Google Shape;112;p3"/>
          <p:cNvSpPr txBox="1"/>
          <p:nvPr/>
        </p:nvSpPr>
        <p:spPr>
          <a:xfrm>
            <a:off x="8851714" y="419100"/>
            <a:ext cx="10198286" cy="10027745"/>
          </a:xfrm>
          <a:prstGeom prst="rect">
            <a:avLst/>
          </a:prstGeom>
          <a:noFill/>
          <a:ln>
            <a:noFill/>
          </a:ln>
        </p:spPr>
        <p:txBody>
          <a:bodyPr anchorCtr="0" anchor="t" bIns="0" lIns="0" spcFirstLastPara="1" rIns="0" wrap="square" tIns="0">
            <a:spAutoFit/>
          </a:bodyPr>
          <a:lstStyle/>
          <a:p>
            <a:pPr indent="-457200" lvl="0" marL="457200" marR="0" rtl="0" algn="l">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Prevalence - 11% of all women workers work in their own homes .. 37 million in India, 4m Pakistan (28% female workforce), but brands report China, Vietnam, Italy, Bulgaria, even UK ..</a:t>
            </a:r>
            <a:br>
              <a:rPr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a:p>
            <a:pPr indent="-457200" lvl="0" marL="457200" marR="0" rtl="0" algn="l">
              <a:spcBef>
                <a:spcPts val="120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Homeworkers are likely to be the </a:t>
            </a:r>
            <a:r>
              <a:rPr b="1" i="1" lang="en-US" sz="3200">
                <a:solidFill>
                  <a:schemeClr val="dk1"/>
                </a:solidFill>
                <a:latin typeface="Calibri"/>
                <a:ea typeface="Calibri"/>
                <a:cs typeface="Calibri"/>
                <a:sym typeface="Calibri"/>
              </a:rPr>
              <a:t>lowest paid women workers in your supply chain .. </a:t>
            </a:r>
            <a:r>
              <a:rPr lang="en-US" sz="3200">
                <a:solidFill>
                  <a:schemeClr val="dk1"/>
                </a:solidFill>
                <a:latin typeface="Calibri"/>
                <a:ea typeface="Calibri"/>
                <a:cs typeface="Calibri"/>
                <a:sym typeface="Calibri"/>
              </a:rPr>
              <a:t>And they very rarely appear in audits</a:t>
            </a:r>
            <a:br>
              <a:rPr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a:p>
            <a:pPr indent="-457200" lvl="0" marL="457200" marR="0" rtl="0" algn="l">
              <a:spcBef>
                <a:spcPts val="120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90% homeworkers are women = </a:t>
            </a:r>
            <a:r>
              <a:rPr b="1" i="1" lang="en-US" sz="3200">
                <a:solidFill>
                  <a:schemeClr val="dk1"/>
                </a:solidFill>
                <a:latin typeface="Calibri"/>
                <a:ea typeface="Calibri"/>
                <a:cs typeface="Calibri"/>
                <a:sym typeface="Calibri"/>
              </a:rPr>
              <a:t>gender-positive impact </a:t>
            </a:r>
            <a:r>
              <a:rPr lang="en-US" sz="3200">
                <a:solidFill>
                  <a:schemeClr val="dk1"/>
                </a:solidFill>
                <a:latin typeface="Calibri"/>
                <a:ea typeface="Calibri"/>
                <a:cs typeface="Calibri"/>
                <a:sym typeface="Calibri"/>
              </a:rPr>
              <a:t>on the most vulnerable women workers in your chains</a:t>
            </a:r>
            <a:br>
              <a:rPr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a:p>
            <a:pPr indent="-457200" lvl="0" marL="457200" marR="0" rtl="0" algn="l">
              <a:spcBef>
                <a:spcPts val="120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Transparency reduces the risk of </a:t>
            </a:r>
            <a:r>
              <a:rPr b="1" i="1" lang="en-US" sz="3200">
                <a:solidFill>
                  <a:schemeClr val="dk1"/>
                </a:solidFill>
                <a:latin typeface="Calibri"/>
                <a:ea typeface="Calibri"/>
                <a:cs typeface="Calibri"/>
                <a:sym typeface="Calibri"/>
              </a:rPr>
              <a:t>child labour </a:t>
            </a:r>
            <a:r>
              <a:rPr lang="en-US" sz="3200">
                <a:solidFill>
                  <a:schemeClr val="dk1"/>
                </a:solidFill>
                <a:latin typeface="Calibri"/>
                <a:ea typeface="Calibri"/>
                <a:cs typeface="Calibri"/>
                <a:sym typeface="Calibri"/>
              </a:rPr>
              <a:t>and other </a:t>
            </a:r>
            <a:r>
              <a:rPr b="1" i="1" lang="en-US" sz="3200">
                <a:solidFill>
                  <a:schemeClr val="dk1"/>
                </a:solidFill>
                <a:latin typeface="Calibri"/>
                <a:ea typeface="Calibri"/>
                <a:cs typeface="Calibri"/>
                <a:sym typeface="Calibri"/>
              </a:rPr>
              <a:t>reputational risks </a:t>
            </a:r>
            <a:r>
              <a:rPr lang="en-US" sz="3200">
                <a:solidFill>
                  <a:schemeClr val="dk1"/>
                </a:solidFill>
                <a:latin typeface="Calibri"/>
                <a:ea typeface="Calibri"/>
                <a:cs typeface="Calibri"/>
                <a:sym typeface="Calibri"/>
              </a:rPr>
              <a:t>hidden in sub-contract chains</a:t>
            </a:r>
            <a:br>
              <a:rPr lang="en-US" sz="3200">
                <a:solidFill>
                  <a:schemeClr val="dk1"/>
                </a:solidFill>
                <a:latin typeface="Calibri"/>
                <a:ea typeface="Calibri"/>
                <a:cs typeface="Calibri"/>
                <a:sym typeface="Calibri"/>
              </a:rPr>
            </a:br>
            <a:endParaRPr sz="3200">
              <a:solidFill>
                <a:schemeClr val="dk1"/>
              </a:solidFill>
              <a:latin typeface="Calibri"/>
              <a:ea typeface="Calibri"/>
              <a:cs typeface="Calibri"/>
              <a:sym typeface="Calibri"/>
            </a:endParaRPr>
          </a:p>
          <a:p>
            <a:pPr indent="-457200" lvl="0" marL="457200" marR="0" rtl="0" algn="l">
              <a:spcBef>
                <a:spcPts val="120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Good employment of homeworkers retains skilled women workers in the workforce, ensuring production capacity of high quality specialist hand-worked products</a:t>
            </a:r>
            <a:endParaRPr/>
          </a:p>
          <a:p>
            <a:pPr indent="0" lvl="0" marL="0" marR="0" rtl="0" algn="l">
              <a:lnSpc>
                <a:spcPct val="168750"/>
              </a:lnSpc>
              <a:spcBef>
                <a:spcPts val="600"/>
              </a:spcBef>
              <a:spcAft>
                <a:spcPts val="0"/>
              </a:spcAft>
              <a:buNone/>
            </a:pPr>
            <a:r>
              <a:t/>
            </a:r>
            <a:endParaRPr sz="2400">
              <a:solidFill>
                <a:srgbClr val="14244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7B66"/>
        </a:solidFill>
      </p:bgPr>
    </p:bg>
    <p:spTree>
      <p:nvGrpSpPr>
        <p:cNvPr id="116" name="Shape 116"/>
        <p:cNvGrpSpPr/>
        <p:nvPr/>
      </p:nvGrpSpPr>
      <p:grpSpPr>
        <a:xfrm>
          <a:off x="0" y="0"/>
          <a:ext cx="0" cy="0"/>
          <a:chOff x="0" y="0"/>
          <a:chExt cx="0" cy="0"/>
        </a:xfrm>
      </p:grpSpPr>
      <p:sp>
        <p:nvSpPr>
          <p:cNvPr id="117" name="Google Shape;117;p4"/>
          <p:cNvSpPr/>
          <p:nvPr/>
        </p:nvSpPr>
        <p:spPr>
          <a:xfrm>
            <a:off x="872566" y="0"/>
            <a:ext cx="156134" cy="5143500"/>
          </a:xfrm>
          <a:prstGeom prst="rect">
            <a:avLst/>
          </a:prstGeom>
          <a:solidFill>
            <a:srgbClr val="FFBD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
          <p:cNvSpPr txBox="1"/>
          <p:nvPr/>
        </p:nvSpPr>
        <p:spPr>
          <a:xfrm>
            <a:off x="1905000" y="1208288"/>
            <a:ext cx="8686800" cy="8484951"/>
          </a:xfrm>
          <a:prstGeom prst="rect">
            <a:avLst/>
          </a:prstGeom>
          <a:noFill/>
          <a:ln>
            <a:noFill/>
          </a:ln>
        </p:spPr>
        <p:txBody>
          <a:bodyPr anchorCtr="0" anchor="t" bIns="0" lIns="0" spcFirstLastPara="1" rIns="0" wrap="square" tIns="0">
            <a:spAutoFit/>
          </a:bodyPr>
          <a:lstStyle/>
          <a:p>
            <a:pPr indent="0" lvl="0" marL="0" marR="0" rtl="0" algn="l">
              <a:lnSpc>
                <a:spcPct val="75555"/>
              </a:lnSpc>
              <a:spcBef>
                <a:spcPts val="0"/>
              </a:spcBef>
              <a:spcAft>
                <a:spcPts val="0"/>
              </a:spcAft>
              <a:buNone/>
            </a:pPr>
            <a:r>
              <a:rPr b="1" lang="en-US" sz="5400">
                <a:solidFill>
                  <a:srgbClr val="FFFFFF"/>
                </a:solidFill>
                <a:latin typeface="Calibri"/>
                <a:ea typeface="Calibri"/>
                <a:cs typeface="Calibri"/>
                <a:sym typeface="Calibri"/>
              </a:rPr>
              <a:t>Case Study: </a:t>
            </a:r>
            <a:endParaRPr/>
          </a:p>
          <a:p>
            <a:pPr indent="0" lvl="0" marL="0" marR="0" rtl="0" algn="l">
              <a:lnSpc>
                <a:spcPct val="75555"/>
              </a:lnSpc>
              <a:spcBef>
                <a:spcPts val="0"/>
              </a:spcBef>
              <a:spcAft>
                <a:spcPts val="0"/>
              </a:spcAft>
              <a:buNone/>
            </a:pPr>
            <a:r>
              <a:t/>
            </a:r>
            <a:endParaRPr b="1" sz="5400">
              <a:solidFill>
                <a:srgbClr val="FFFFFF"/>
              </a:solidFill>
              <a:latin typeface="Calibri"/>
              <a:ea typeface="Calibri"/>
              <a:cs typeface="Calibri"/>
              <a:sym typeface="Calibri"/>
            </a:endParaRPr>
          </a:p>
          <a:p>
            <a:pPr indent="0" lvl="0" marL="0" marR="0" rtl="0" algn="l">
              <a:lnSpc>
                <a:spcPct val="75555"/>
              </a:lnSpc>
              <a:spcBef>
                <a:spcPts val="0"/>
              </a:spcBef>
              <a:spcAft>
                <a:spcPts val="0"/>
              </a:spcAft>
              <a:buNone/>
            </a:pPr>
            <a:r>
              <a:rPr b="1" lang="en-US" sz="5400">
                <a:solidFill>
                  <a:srgbClr val="FFFFFF"/>
                </a:solidFill>
                <a:latin typeface="Calibri"/>
                <a:ea typeface="Calibri"/>
                <a:cs typeface="Calibri"/>
                <a:sym typeface="Calibri"/>
              </a:rPr>
              <a:t>Leather Footwear</a:t>
            </a:r>
            <a:endParaRPr/>
          </a:p>
          <a:p>
            <a:pPr indent="0" lvl="0" marL="0" marR="0" rtl="0" algn="l">
              <a:lnSpc>
                <a:spcPct val="120000"/>
              </a:lnSpc>
              <a:spcBef>
                <a:spcPts val="0"/>
              </a:spcBef>
              <a:spcAft>
                <a:spcPts val="0"/>
              </a:spcAft>
              <a:buNone/>
            </a:pPr>
            <a:r>
              <a:t/>
            </a:r>
            <a:endParaRPr sz="3400">
              <a:solidFill>
                <a:srgbClr val="FFFFFF"/>
              </a:solidFill>
              <a:latin typeface="Calibri"/>
              <a:ea typeface="Calibri"/>
              <a:cs typeface="Calibri"/>
              <a:sym typeface="Calibri"/>
            </a:endParaRPr>
          </a:p>
          <a:p>
            <a:pPr indent="-114300" lvl="0" marL="114300" marR="0" rtl="0" algn="l">
              <a:lnSpc>
                <a:spcPct val="90000"/>
              </a:lnSpc>
              <a:spcBef>
                <a:spcPts val="1800"/>
              </a:spcBef>
              <a:spcAft>
                <a:spcPts val="0"/>
              </a:spcAft>
              <a:buClr>
                <a:schemeClr val="lt1"/>
              </a:buClr>
              <a:buSzPts val="3600"/>
              <a:buFont typeface="Arial"/>
              <a:buChar char="•"/>
            </a:pPr>
            <a:r>
              <a:rPr lang="en-US" sz="3600">
                <a:solidFill>
                  <a:schemeClr val="lt1"/>
                </a:solidFill>
                <a:latin typeface="Calibri"/>
                <a:ea typeface="Calibri"/>
                <a:cs typeface="Calibri"/>
                <a:sym typeface="Calibri"/>
              </a:rPr>
              <a:t>Typical labour intensive hand-stitching work</a:t>
            </a:r>
            <a:br>
              <a:rPr lang="en-US" sz="3600">
                <a:solidFill>
                  <a:schemeClr val="lt1"/>
                </a:solidFill>
                <a:latin typeface="Calibri"/>
                <a:ea typeface="Calibri"/>
                <a:cs typeface="Calibri"/>
                <a:sym typeface="Calibri"/>
              </a:rPr>
            </a:br>
            <a:endParaRPr sz="3600">
              <a:solidFill>
                <a:schemeClr val="lt1"/>
              </a:solidFill>
              <a:latin typeface="Calibri"/>
              <a:ea typeface="Calibri"/>
              <a:cs typeface="Calibri"/>
              <a:sym typeface="Calibri"/>
            </a:endParaRPr>
          </a:p>
          <a:p>
            <a:pPr indent="-114300" lvl="0" marL="114300" marR="0" rtl="0" algn="l">
              <a:lnSpc>
                <a:spcPct val="90000"/>
              </a:lnSpc>
              <a:spcBef>
                <a:spcPts val="1800"/>
              </a:spcBef>
              <a:spcAft>
                <a:spcPts val="0"/>
              </a:spcAft>
              <a:buClr>
                <a:schemeClr val="lt1"/>
              </a:buClr>
              <a:buSzPts val="3600"/>
              <a:buFont typeface="Arial"/>
              <a:buChar char="•"/>
            </a:pPr>
            <a:r>
              <a:rPr lang="en-US" sz="3600">
                <a:solidFill>
                  <a:schemeClr val="lt1"/>
                </a:solidFill>
                <a:latin typeface="Calibri"/>
                <a:ea typeface="Calibri"/>
                <a:cs typeface="Calibri"/>
                <a:sym typeface="Calibri"/>
              </a:rPr>
              <a:t>Leather uppers – loafers, high quality shoes</a:t>
            </a:r>
            <a:br>
              <a:rPr lang="en-US" sz="3600">
                <a:solidFill>
                  <a:schemeClr val="lt1"/>
                </a:solidFill>
                <a:latin typeface="Calibri"/>
                <a:ea typeface="Calibri"/>
                <a:cs typeface="Calibri"/>
                <a:sym typeface="Calibri"/>
              </a:rPr>
            </a:br>
            <a:endParaRPr sz="3600">
              <a:solidFill>
                <a:schemeClr val="lt1"/>
              </a:solidFill>
              <a:latin typeface="Calibri"/>
              <a:ea typeface="Calibri"/>
              <a:cs typeface="Calibri"/>
              <a:sym typeface="Calibri"/>
            </a:endParaRPr>
          </a:p>
          <a:p>
            <a:pPr indent="-114300" lvl="0" marL="114300" marR="0" rtl="0" algn="l">
              <a:lnSpc>
                <a:spcPct val="90000"/>
              </a:lnSpc>
              <a:spcBef>
                <a:spcPts val="1800"/>
              </a:spcBef>
              <a:spcAft>
                <a:spcPts val="0"/>
              </a:spcAft>
              <a:buClr>
                <a:schemeClr val="lt1"/>
              </a:buClr>
              <a:buSzPts val="3600"/>
              <a:buFont typeface="Arial"/>
              <a:buChar char="•"/>
            </a:pPr>
            <a:r>
              <a:rPr lang="en-US" sz="3600">
                <a:solidFill>
                  <a:schemeClr val="lt1"/>
                </a:solidFill>
                <a:latin typeface="Calibri"/>
                <a:ea typeface="Calibri"/>
                <a:cs typeface="Calibri"/>
                <a:sym typeface="Calibri"/>
              </a:rPr>
              <a:t>Paid piece rate, for each shoe sewn</a:t>
            </a:r>
            <a:br>
              <a:rPr lang="en-US" sz="3600">
                <a:solidFill>
                  <a:schemeClr val="lt1"/>
                </a:solidFill>
                <a:latin typeface="Calibri"/>
                <a:ea typeface="Calibri"/>
                <a:cs typeface="Calibri"/>
                <a:sym typeface="Calibri"/>
              </a:rPr>
            </a:br>
            <a:endParaRPr sz="3600">
              <a:solidFill>
                <a:schemeClr val="lt1"/>
              </a:solidFill>
              <a:latin typeface="Calibri"/>
              <a:ea typeface="Calibri"/>
              <a:cs typeface="Calibri"/>
              <a:sym typeface="Calibri"/>
            </a:endParaRPr>
          </a:p>
          <a:p>
            <a:pPr indent="-114300" lvl="0" marL="114300" marR="0" rtl="0" algn="l">
              <a:lnSpc>
                <a:spcPct val="90000"/>
              </a:lnSpc>
              <a:spcBef>
                <a:spcPts val="1800"/>
              </a:spcBef>
              <a:spcAft>
                <a:spcPts val="0"/>
              </a:spcAft>
              <a:buClr>
                <a:schemeClr val="lt1"/>
              </a:buClr>
              <a:buSzPts val="3600"/>
              <a:buFont typeface="Arial"/>
              <a:buChar char="•"/>
            </a:pPr>
            <a:r>
              <a:rPr lang="en-US" sz="3600">
                <a:solidFill>
                  <a:schemeClr val="lt1"/>
                </a:solidFill>
                <a:latin typeface="Calibri"/>
                <a:ea typeface="Calibri"/>
                <a:cs typeface="Calibri"/>
                <a:sym typeface="Calibri"/>
              </a:rPr>
              <a:t>Skilled work, producing high quality product</a:t>
            </a:r>
            <a:br>
              <a:rPr lang="en-US" sz="3600">
                <a:solidFill>
                  <a:schemeClr val="lt1"/>
                </a:solidFill>
                <a:latin typeface="Calibri"/>
                <a:ea typeface="Calibri"/>
                <a:cs typeface="Calibri"/>
                <a:sym typeface="Calibri"/>
              </a:rPr>
            </a:br>
            <a:endParaRPr sz="3600">
              <a:solidFill>
                <a:schemeClr val="lt1"/>
              </a:solidFill>
              <a:latin typeface="Calibri"/>
              <a:ea typeface="Calibri"/>
              <a:cs typeface="Calibri"/>
              <a:sym typeface="Calibri"/>
            </a:endParaRPr>
          </a:p>
          <a:p>
            <a:pPr indent="-114300" lvl="0" marL="114300" marR="0" rtl="0" algn="l">
              <a:lnSpc>
                <a:spcPct val="90000"/>
              </a:lnSpc>
              <a:spcBef>
                <a:spcPts val="1800"/>
              </a:spcBef>
              <a:spcAft>
                <a:spcPts val="0"/>
              </a:spcAft>
              <a:buClr>
                <a:schemeClr val="lt1"/>
              </a:buClr>
              <a:buSzPts val="3600"/>
              <a:buFont typeface="Arial"/>
              <a:buChar char="•"/>
            </a:pPr>
            <a:r>
              <a:rPr lang="en-US" sz="3600">
                <a:solidFill>
                  <a:schemeClr val="lt1"/>
                </a:solidFill>
                <a:latin typeface="Calibri"/>
                <a:ea typeface="Calibri"/>
                <a:cs typeface="Calibri"/>
                <a:sym typeface="Calibri"/>
              </a:rPr>
              <a:t>Stable supply chains</a:t>
            </a:r>
            <a:endParaRPr/>
          </a:p>
          <a:p>
            <a:pPr indent="0" lvl="0" marL="0" marR="0" rtl="0" algn="l">
              <a:lnSpc>
                <a:spcPct val="120000"/>
              </a:lnSpc>
              <a:spcBef>
                <a:spcPts val="0"/>
              </a:spcBef>
              <a:spcAft>
                <a:spcPts val="0"/>
              </a:spcAft>
              <a:buNone/>
            </a:pPr>
            <a:r>
              <a:t/>
            </a:r>
            <a:endParaRPr sz="3400">
              <a:solidFill>
                <a:srgbClr val="FFFFFF"/>
              </a:solidFill>
              <a:latin typeface="Calibri"/>
              <a:ea typeface="Calibri"/>
              <a:cs typeface="Calibri"/>
              <a:sym typeface="Calibri"/>
            </a:endParaRPr>
          </a:p>
        </p:txBody>
      </p:sp>
      <p:pic>
        <p:nvPicPr>
          <p:cNvPr id="119" name="Google Shape;119;p4"/>
          <p:cNvPicPr preferRelativeResize="0"/>
          <p:nvPr/>
        </p:nvPicPr>
        <p:blipFill rotWithShape="1">
          <a:blip r:embed="rId3">
            <a:alphaModFix/>
          </a:blip>
          <a:srcRect b="0" l="5396" r="989" t="0"/>
          <a:stretch/>
        </p:blipFill>
        <p:spPr>
          <a:xfrm>
            <a:off x="11209366" y="-7098"/>
            <a:ext cx="7107209" cy="10294098"/>
          </a:xfrm>
          <a:custGeom>
            <a:rect b="b" l="l" r="r" t="t"/>
            <a:pathLst>
              <a:path extrusionOk="0" h="6857997" w="631315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FFF"/>
        </a:solidFill>
      </p:bgPr>
    </p:bg>
    <p:spTree>
      <p:nvGrpSpPr>
        <p:cNvPr id="124" name="Shape 124"/>
        <p:cNvGrpSpPr/>
        <p:nvPr/>
      </p:nvGrpSpPr>
      <p:grpSpPr>
        <a:xfrm>
          <a:off x="0" y="0"/>
          <a:ext cx="0" cy="0"/>
          <a:chOff x="0" y="0"/>
          <a:chExt cx="0" cy="0"/>
        </a:xfrm>
      </p:grpSpPr>
      <p:sp>
        <p:nvSpPr>
          <p:cNvPr id="125" name="Google Shape;125;p5"/>
          <p:cNvSpPr/>
          <p:nvPr/>
        </p:nvSpPr>
        <p:spPr>
          <a:xfrm>
            <a:off x="0" y="-16432"/>
            <a:ext cx="3118370" cy="10303431"/>
          </a:xfrm>
          <a:prstGeom prst="rect">
            <a:avLst/>
          </a:prstGeom>
          <a:solidFill>
            <a:srgbClr val="247B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
          <p:cNvSpPr txBox="1"/>
          <p:nvPr/>
        </p:nvSpPr>
        <p:spPr>
          <a:xfrm>
            <a:off x="4166697" y="486649"/>
            <a:ext cx="8025303" cy="2065822"/>
          </a:xfrm>
          <a:prstGeom prst="rect">
            <a:avLst/>
          </a:prstGeom>
          <a:noFill/>
          <a:ln>
            <a:noFill/>
          </a:ln>
        </p:spPr>
        <p:txBody>
          <a:bodyPr anchorCtr="0" anchor="t" bIns="0" lIns="0" spcFirstLastPara="1" rIns="0" wrap="square" tIns="0">
            <a:spAutoFit/>
          </a:bodyPr>
          <a:lstStyle/>
          <a:p>
            <a:pPr indent="0" lvl="0" marL="0" marR="0" rtl="0" algn="l">
              <a:lnSpc>
                <a:spcPct val="137500"/>
              </a:lnSpc>
              <a:spcBef>
                <a:spcPts val="0"/>
              </a:spcBef>
              <a:spcAft>
                <a:spcPts val="0"/>
              </a:spcAft>
              <a:buNone/>
            </a:pPr>
            <a:r>
              <a:rPr b="1" lang="en-US" sz="6000">
                <a:solidFill>
                  <a:schemeClr val="dk1"/>
                </a:solidFill>
                <a:latin typeface="Calibri"/>
                <a:ea typeface="Calibri"/>
                <a:cs typeface="Calibri"/>
                <a:sym typeface="Calibri"/>
              </a:rPr>
              <a:t>Case Study: </a:t>
            </a:r>
            <a:br>
              <a:rPr b="1" lang="en-US" sz="6000">
                <a:solidFill>
                  <a:schemeClr val="dk1"/>
                </a:solidFill>
                <a:latin typeface="Calibri"/>
                <a:ea typeface="Calibri"/>
                <a:cs typeface="Calibri"/>
                <a:sym typeface="Calibri"/>
              </a:rPr>
            </a:br>
            <a:r>
              <a:rPr b="1" lang="en-US" sz="6000">
                <a:solidFill>
                  <a:schemeClr val="dk1"/>
                </a:solidFill>
                <a:latin typeface="Calibri"/>
                <a:ea typeface="Calibri"/>
                <a:cs typeface="Calibri"/>
                <a:sym typeface="Calibri"/>
              </a:rPr>
              <a:t>Tracing Supply Chains</a:t>
            </a:r>
            <a:endParaRPr/>
          </a:p>
        </p:txBody>
      </p:sp>
      <p:sp>
        <p:nvSpPr>
          <p:cNvPr id="127" name="Google Shape;127;p5"/>
          <p:cNvSpPr/>
          <p:nvPr/>
        </p:nvSpPr>
        <p:spPr>
          <a:xfrm>
            <a:off x="1282141" y="0"/>
            <a:ext cx="156134" cy="5143500"/>
          </a:xfrm>
          <a:prstGeom prst="rect">
            <a:avLst/>
          </a:prstGeom>
          <a:solidFill>
            <a:srgbClr val="FFBD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5"/>
          <p:cNvSpPr/>
          <p:nvPr/>
        </p:nvSpPr>
        <p:spPr>
          <a:xfrm>
            <a:off x="4186062" y="2920192"/>
            <a:ext cx="8382000" cy="6771469"/>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2800">
                <a:solidFill>
                  <a:schemeClr val="dk1"/>
                </a:solidFill>
                <a:latin typeface="Calibri"/>
                <a:ea typeface="Calibri"/>
                <a:cs typeface="Calibri"/>
                <a:sym typeface="Calibri"/>
              </a:rPr>
              <a:t>1. Trust building with Supplier</a:t>
            </a:r>
            <a:endParaRPr/>
          </a:p>
          <a:p>
            <a:pPr indent="0" lvl="0" marL="0" marR="0" rtl="0" algn="l">
              <a:lnSpc>
                <a:spcPct val="120000"/>
              </a:lnSpc>
              <a:spcBef>
                <a:spcPts val="844"/>
              </a:spcBef>
              <a:spcAft>
                <a:spcPts val="0"/>
              </a:spcAft>
              <a:buNone/>
            </a:pPr>
            <a:r>
              <a:rPr b="1" lang="en-US" sz="2800">
                <a:solidFill>
                  <a:schemeClr val="dk1"/>
                </a:solidFill>
                <a:latin typeface="Calibri"/>
                <a:ea typeface="Calibri"/>
                <a:cs typeface="Calibri"/>
                <a:sym typeface="Calibri"/>
              </a:rPr>
              <a:t>2. Mapping informal sub-contract chain</a:t>
            </a:r>
            <a:endParaRPr/>
          </a:p>
          <a:p>
            <a:pPr indent="-320011" lvl="1" marL="625799" marR="0" rtl="0" algn="l">
              <a:lnSpc>
                <a:spcPct val="120000"/>
              </a:lnSpc>
              <a:spcBef>
                <a:spcPts val="844"/>
              </a:spcBef>
              <a:spcAft>
                <a:spcPts val="0"/>
              </a:spcAft>
              <a:buNone/>
            </a:pPr>
            <a:r>
              <a:rPr b="0" i="0" lang="en-US" sz="2800" u="none" cap="none" strike="noStrike">
                <a:solidFill>
                  <a:schemeClr val="dk1"/>
                </a:solidFill>
                <a:latin typeface="Calibri"/>
                <a:ea typeface="Calibri"/>
                <a:cs typeface="Calibri"/>
                <a:sym typeface="Calibri"/>
              </a:rPr>
              <a:t>~ 6 agents and 118 homeworkers </a:t>
            </a:r>
            <a:endParaRPr/>
          </a:p>
          <a:p>
            <a:pPr indent="0" lvl="0" marL="0" marR="0" rtl="0" algn="l">
              <a:lnSpc>
                <a:spcPct val="120000"/>
              </a:lnSpc>
              <a:spcBef>
                <a:spcPts val="844"/>
              </a:spcBef>
              <a:spcAft>
                <a:spcPts val="0"/>
              </a:spcAft>
              <a:buNone/>
            </a:pPr>
            <a:r>
              <a:rPr b="1" lang="en-US" sz="2800">
                <a:solidFill>
                  <a:schemeClr val="dk1"/>
                </a:solidFill>
                <a:latin typeface="Calibri"/>
                <a:ea typeface="Calibri"/>
                <a:cs typeface="Calibri"/>
                <a:sym typeface="Calibri"/>
              </a:rPr>
              <a:t>3. Needs assessment of homeworkers</a:t>
            </a:r>
            <a:endParaRPr/>
          </a:p>
          <a:p>
            <a:pPr indent="-320011" lvl="1" marL="625799" marR="0" rtl="0" algn="l">
              <a:lnSpc>
                <a:spcPct val="120000"/>
              </a:lnSpc>
              <a:spcBef>
                <a:spcPts val="844"/>
              </a:spcBef>
              <a:spcAft>
                <a:spcPts val="0"/>
              </a:spcAft>
              <a:buNone/>
            </a:pPr>
            <a:r>
              <a:rPr b="0" i="0" lang="en-US" sz="2800" u="none" cap="none" strike="noStrike">
                <a:solidFill>
                  <a:schemeClr val="dk1"/>
                </a:solidFill>
                <a:latin typeface="Calibri"/>
                <a:ea typeface="Calibri"/>
                <a:cs typeface="Calibri"/>
                <a:sym typeface="Calibri"/>
              </a:rPr>
              <a:t>Very low incomes, well below outgoings</a:t>
            </a:r>
            <a:endParaRPr/>
          </a:p>
          <a:p>
            <a:pPr indent="-320011" lvl="1" marL="625799" marR="0" rtl="0" algn="l">
              <a:lnSpc>
                <a:spcPct val="120000"/>
              </a:lnSpc>
              <a:spcBef>
                <a:spcPts val="844"/>
              </a:spcBef>
              <a:spcAft>
                <a:spcPts val="0"/>
              </a:spcAft>
              <a:buNone/>
            </a:pPr>
            <a:r>
              <a:rPr b="0" i="0" lang="en-US" sz="2800" u="none" cap="none" strike="noStrike">
                <a:solidFill>
                  <a:schemeClr val="dk1"/>
                </a:solidFill>
                <a:latin typeface="Calibri"/>
                <a:ea typeface="Calibri"/>
                <a:cs typeface="Calibri"/>
                <a:sym typeface="Calibri"/>
              </a:rPr>
              <a:t>Substantial debt to external lenders</a:t>
            </a:r>
            <a:endParaRPr/>
          </a:p>
          <a:p>
            <a:pPr indent="0" lvl="1" marL="0" marR="0" rtl="0" algn="l">
              <a:lnSpc>
                <a:spcPct val="120000"/>
              </a:lnSpc>
              <a:spcBef>
                <a:spcPts val="844"/>
              </a:spcBef>
              <a:spcAft>
                <a:spcPts val="0"/>
              </a:spcAft>
              <a:buClr>
                <a:schemeClr val="dk1"/>
              </a:buClr>
              <a:buSzPts val="2800"/>
              <a:buFont typeface="Calibri"/>
              <a:buNone/>
            </a:pPr>
            <a:r>
              <a:rPr b="1" i="0" lang="en-US" sz="2800" u="none" cap="none" strike="noStrike">
                <a:solidFill>
                  <a:schemeClr val="dk1"/>
                </a:solidFill>
                <a:latin typeface="Calibri"/>
                <a:ea typeface="Calibri"/>
                <a:cs typeface="Calibri"/>
                <a:sym typeface="Calibri"/>
              </a:rPr>
              <a:t>4. Value chain mapping</a:t>
            </a:r>
            <a:endParaRPr/>
          </a:p>
          <a:p>
            <a:pPr indent="-291082" lvl="0" marL="626400" marR="0" rtl="0" algn="l">
              <a:lnSpc>
                <a:spcPct val="120000"/>
              </a:lnSpc>
              <a:spcBef>
                <a:spcPts val="844"/>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Following specific shoe styles &amp; prices paid</a:t>
            </a:r>
            <a:endParaRPr/>
          </a:p>
          <a:p>
            <a:pPr indent="-291082" lvl="0" marL="626400" marR="0" rtl="0" algn="l">
              <a:lnSpc>
                <a:spcPct val="120000"/>
              </a:lnSpc>
              <a:spcBef>
                <a:spcPts val="844"/>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Time &amp; motion study to link to Minimum Wage</a:t>
            </a:r>
            <a:endParaRPr/>
          </a:p>
          <a:p>
            <a:pPr indent="-291082" lvl="0" marL="626400" marR="0" rtl="0" algn="l">
              <a:lnSpc>
                <a:spcPct val="120000"/>
              </a:lnSpc>
              <a:spcBef>
                <a:spcPts val="844"/>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Flow of work and its impact</a:t>
            </a:r>
            <a:endParaRPr/>
          </a:p>
          <a:p>
            <a:pPr indent="-291082" lvl="0" marL="626400" marR="0" rtl="0" algn="l">
              <a:lnSpc>
                <a:spcPct val="120000"/>
              </a:lnSpc>
              <a:spcBef>
                <a:spcPts val="844"/>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Possible impact of Purchasing Practices</a:t>
            </a:r>
            <a:endParaRPr/>
          </a:p>
        </p:txBody>
      </p:sp>
      <p:grpSp>
        <p:nvGrpSpPr>
          <p:cNvPr id="129" name="Google Shape;129;p5"/>
          <p:cNvGrpSpPr/>
          <p:nvPr/>
        </p:nvGrpSpPr>
        <p:grpSpPr>
          <a:xfrm>
            <a:off x="12633188" y="289005"/>
            <a:ext cx="5059547" cy="9656695"/>
            <a:chOff x="6253962" y="884170"/>
            <a:chExt cx="1845383" cy="3513276"/>
          </a:xfrm>
        </p:grpSpPr>
        <p:grpSp>
          <p:nvGrpSpPr>
            <p:cNvPr id="130" name="Google Shape;130;p5"/>
            <p:cNvGrpSpPr/>
            <p:nvPr/>
          </p:nvGrpSpPr>
          <p:grpSpPr>
            <a:xfrm>
              <a:off x="6253962" y="884170"/>
              <a:ext cx="1845383" cy="3420852"/>
              <a:chOff x="3800415" y="600690"/>
              <a:chExt cx="1695893" cy="3050037"/>
            </a:xfrm>
          </p:grpSpPr>
          <p:grpSp>
            <p:nvGrpSpPr>
              <p:cNvPr id="131" name="Google Shape;131;p5"/>
              <p:cNvGrpSpPr/>
              <p:nvPr/>
            </p:nvGrpSpPr>
            <p:grpSpPr>
              <a:xfrm>
                <a:off x="3800415" y="1782079"/>
                <a:ext cx="1695893" cy="1868648"/>
                <a:chOff x="5002042" y="2283900"/>
                <a:chExt cx="2347033" cy="2592634"/>
              </a:xfrm>
            </p:grpSpPr>
            <p:grpSp>
              <p:nvGrpSpPr>
                <p:cNvPr id="132" name="Google Shape;132;p5"/>
                <p:cNvGrpSpPr/>
                <p:nvPr/>
              </p:nvGrpSpPr>
              <p:grpSpPr>
                <a:xfrm>
                  <a:off x="5002042" y="2283900"/>
                  <a:ext cx="2347033" cy="2592634"/>
                  <a:chOff x="4711869" y="2341982"/>
                  <a:chExt cx="2927380" cy="3233710"/>
                </a:xfrm>
              </p:grpSpPr>
              <p:pic>
                <p:nvPicPr>
                  <p:cNvPr id="133" name="Google Shape;133;p5"/>
                  <p:cNvPicPr preferRelativeResize="0"/>
                  <p:nvPr/>
                </p:nvPicPr>
                <p:blipFill rotWithShape="1">
                  <a:blip r:embed="rId3">
                    <a:alphaModFix/>
                  </a:blip>
                  <a:srcRect b="3525" l="6270" r="3982" t="5505"/>
                  <a:stretch/>
                </p:blipFill>
                <p:spPr>
                  <a:xfrm>
                    <a:off x="5391787" y="2341982"/>
                    <a:ext cx="1567544" cy="1623527"/>
                  </a:xfrm>
                  <a:prstGeom prst="rect">
                    <a:avLst/>
                  </a:prstGeom>
                  <a:noFill/>
                  <a:ln>
                    <a:noFill/>
                  </a:ln>
                </p:spPr>
              </p:pic>
              <p:grpSp>
                <p:nvGrpSpPr>
                  <p:cNvPr id="134" name="Google Shape;134;p5"/>
                  <p:cNvGrpSpPr/>
                  <p:nvPr/>
                </p:nvGrpSpPr>
                <p:grpSpPr>
                  <a:xfrm>
                    <a:off x="4711869" y="3914452"/>
                    <a:ext cx="2927380" cy="1661240"/>
                    <a:chOff x="4622024" y="3841847"/>
                    <a:chExt cx="2927380" cy="1661240"/>
                  </a:xfrm>
                </p:grpSpPr>
                <p:pic>
                  <p:nvPicPr>
                    <p:cNvPr id="135" name="Google Shape;135;p5"/>
                    <p:cNvPicPr preferRelativeResize="0"/>
                    <p:nvPr/>
                  </p:nvPicPr>
                  <p:blipFill rotWithShape="1">
                    <a:blip r:embed="rId4">
                      <a:alphaModFix/>
                    </a:blip>
                    <a:srcRect b="0" l="0" r="0" t="0"/>
                    <a:stretch/>
                  </p:blipFill>
                  <p:spPr>
                    <a:xfrm>
                      <a:off x="4622024" y="3841847"/>
                      <a:ext cx="876123" cy="888480"/>
                    </a:xfrm>
                    <a:prstGeom prst="rect">
                      <a:avLst/>
                    </a:prstGeom>
                    <a:noFill/>
                    <a:ln>
                      <a:noFill/>
                    </a:ln>
                  </p:spPr>
                </p:pic>
                <p:pic>
                  <p:nvPicPr>
                    <p:cNvPr id="136" name="Google Shape;136;p5"/>
                    <p:cNvPicPr preferRelativeResize="0"/>
                    <p:nvPr/>
                  </p:nvPicPr>
                  <p:blipFill rotWithShape="1">
                    <a:blip r:embed="rId4">
                      <a:alphaModFix/>
                    </a:blip>
                    <a:srcRect b="0" l="0" r="0" t="0"/>
                    <a:stretch/>
                  </p:blipFill>
                  <p:spPr>
                    <a:xfrm>
                      <a:off x="5239775" y="4614607"/>
                      <a:ext cx="876123" cy="888480"/>
                    </a:xfrm>
                    <a:prstGeom prst="rect">
                      <a:avLst/>
                    </a:prstGeom>
                    <a:noFill/>
                    <a:ln>
                      <a:noFill/>
                    </a:ln>
                  </p:spPr>
                </p:pic>
                <p:pic>
                  <p:nvPicPr>
                    <p:cNvPr id="137" name="Google Shape;137;p5"/>
                    <p:cNvPicPr preferRelativeResize="0"/>
                    <p:nvPr/>
                  </p:nvPicPr>
                  <p:blipFill rotWithShape="1">
                    <a:blip r:embed="rId4">
                      <a:alphaModFix/>
                    </a:blip>
                    <a:srcRect b="0" l="0" r="0" t="0"/>
                    <a:stretch/>
                  </p:blipFill>
                  <p:spPr>
                    <a:xfrm>
                      <a:off x="6175559" y="4614607"/>
                      <a:ext cx="876123" cy="888480"/>
                    </a:xfrm>
                    <a:prstGeom prst="rect">
                      <a:avLst/>
                    </a:prstGeom>
                    <a:noFill/>
                    <a:ln>
                      <a:noFill/>
                    </a:ln>
                  </p:spPr>
                </p:pic>
                <p:pic>
                  <p:nvPicPr>
                    <p:cNvPr id="138" name="Google Shape;138;p5"/>
                    <p:cNvPicPr preferRelativeResize="0"/>
                    <p:nvPr/>
                  </p:nvPicPr>
                  <p:blipFill rotWithShape="1">
                    <a:blip r:embed="rId4">
                      <a:alphaModFix/>
                    </a:blip>
                    <a:srcRect b="0" l="0" r="0" t="0"/>
                    <a:stretch/>
                  </p:blipFill>
                  <p:spPr>
                    <a:xfrm>
                      <a:off x="6673281" y="3841847"/>
                      <a:ext cx="876123" cy="888480"/>
                    </a:xfrm>
                    <a:prstGeom prst="rect">
                      <a:avLst/>
                    </a:prstGeom>
                    <a:noFill/>
                    <a:ln>
                      <a:noFill/>
                    </a:ln>
                  </p:spPr>
                </p:pic>
              </p:grpSp>
              <p:cxnSp>
                <p:nvCxnSpPr>
                  <p:cNvPr id="139" name="Google Shape;139;p5"/>
                  <p:cNvCxnSpPr>
                    <a:stCxn id="135" idx="3"/>
                  </p:cNvCxnSpPr>
                  <p:nvPr/>
                </p:nvCxnSpPr>
                <p:spPr>
                  <a:xfrm flipH="1" rot="10800000">
                    <a:off x="5587992" y="3921292"/>
                    <a:ext cx="250200" cy="437400"/>
                  </a:xfrm>
                  <a:prstGeom prst="straightConnector1">
                    <a:avLst/>
                  </a:prstGeom>
                  <a:noFill/>
                  <a:ln cap="flat" cmpd="sng" w="25400">
                    <a:solidFill>
                      <a:schemeClr val="accent3"/>
                    </a:solidFill>
                    <a:prstDash val="solid"/>
                    <a:round/>
                    <a:headEnd len="sm" w="sm" type="none"/>
                    <a:tailEnd len="sm" w="sm" type="none"/>
                  </a:ln>
                  <a:effectLst>
                    <a:outerShdw blurRad="40000" rotWithShape="0" dir="5400000" dist="20000">
                      <a:srgbClr val="000000">
                        <a:alpha val="37647"/>
                      </a:srgbClr>
                    </a:outerShdw>
                  </a:effectLst>
                </p:spPr>
              </p:cxnSp>
              <p:cxnSp>
                <p:nvCxnSpPr>
                  <p:cNvPr id="140" name="Google Shape;140;p5"/>
                  <p:cNvCxnSpPr/>
                  <p:nvPr/>
                </p:nvCxnSpPr>
                <p:spPr>
                  <a:xfrm flipH="1" rot="10800000">
                    <a:off x="5859624" y="4117909"/>
                    <a:ext cx="152400" cy="496698"/>
                  </a:xfrm>
                  <a:prstGeom prst="straightConnector1">
                    <a:avLst/>
                  </a:prstGeom>
                  <a:noFill/>
                  <a:ln cap="flat" cmpd="sng" w="25400">
                    <a:solidFill>
                      <a:schemeClr val="accent3"/>
                    </a:solidFill>
                    <a:prstDash val="solid"/>
                    <a:round/>
                    <a:headEnd len="sm" w="sm" type="none"/>
                    <a:tailEnd len="sm" w="sm" type="none"/>
                  </a:ln>
                  <a:effectLst>
                    <a:outerShdw blurRad="40000" rotWithShape="0" dir="5400000" dist="20000">
                      <a:srgbClr val="000000">
                        <a:alpha val="37647"/>
                      </a:srgbClr>
                    </a:outerShdw>
                  </a:effectLst>
                </p:spPr>
              </p:cxnSp>
              <p:cxnSp>
                <p:nvCxnSpPr>
                  <p:cNvPr id="141" name="Google Shape;141;p5"/>
                  <p:cNvCxnSpPr/>
                  <p:nvPr/>
                </p:nvCxnSpPr>
                <p:spPr>
                  <a:xfrm rot="10800000">
                    <a:off x="6394589" y="4126061"/>
                    <a:ext cx="103874" cy="488810"/>
                  </a:xfrm>
                  <a:prstGeom prst="straightConnector1">
                    <a:avLst/>
                  </a:prstGeom>
                  <a:noFill/>
                  <a:ln cap="flat" cmpd="sng" w="25400">
                    <a:solidFill>
                      <a:schemeClr val="accent3"/>
                    </a:solidFill>
                    <a:prstDash val="solid"/>
                    <a:round/>
                    <a:headEnd len="sm" w="sm" type="none"/>
                    <a:tailEnd len="sm" w="sm" type="none"/>
                  </a:ln>
                  <a:effectLst>
                    <a:outerShdw blurRad="40000" rotWithShape="0" dir="5400000" dist="20000">
                      <a:srgbClr val="000000">
                        <a:alpha val="37647"/>
                      </a:srgbClr>
                    </a:outerShdw>
                  </a:effectLst>
                </p:spPr>
              </p:cxnSp>
            </p:grpSp>
            <p:cxnSp>
              <p:nvCxnSpPr>
                <p:cNvPr id="142" name="Google Shape;142;p5"/>
                <p:cNvCxnSpPr/>
                <p:nvPr/>
              </p:nvCxnSpPr>
              <p:spPr>
                <a:xfrm rot="10800000">
                  <a:off x="6510604" y="3566611"/>
                  <a:ext cx="107314" cy="282284"/>
                </a:xfrm>
                <a:prstGeom prst="straightConnector1">
                  <a:avLst/>
                </a:prstGeom>
                <a:noFill/>
                <a:ln cap="flat" cmpd="sng" w="25400">
                  <a:solidFill>
                    <a:schemeClr val="accent3"/>
                  </a:solidFill>
                  <a:prstDash val="solid"/>
                  <a:round/>
                  <a:headEnd len="sm" w="sm" type="none"/>
                  <a:tailEnd len="sm" w="sm" type="none"/>
                </a:ln>
                <a:effectLst>
                  <a:outerShdw blurRad="40000" rotWithShape="0" dir="5400000" dist="20000">
                    <a:srgbClr val="000000">
                      <a:alpha val="37647"/>
                    </a:srgbClr>
                  </a:outerShdw>
                </a:effectLst>
              </p:spPr>
            </p:cxnSp>
          </p:grpSp>
          <p:pic>
            <p:nvPicPr>
              <p:cNvPr id="143" name="Google Shape;143;p5"/>
              <p:cNvPicPr preferRelativeResize="0"/>
              <p:nvPr/>
            </p:nvPicPr>
            <p:blipFill rotWithShape="1">
              <a:blip r:embed="rId5">
                <a:alphaModFix/>
              </a:blip>
              <a:srcRect b="0" l="0" r="0" t="0"/>
              <a:stretch/>
            </p:blipFill>
            <p:spPr>
              <a:xfrm>
                <a:off x="4252545" y="600690"/>
                <a:ext cx="849872" cy="843614"/>
              </a:xfrm>
              <a:prstGeom prst="rect">
                <a:avLst/>
              </a:prstGeom>
              <a:noFill/>
              <a:ln>
                <a:noFill/>
              </a:ln>
            </p:spPr>
          </p:pic>
          <p:cxnSp>
            <p:nvCxnSpPr>
              <p:cNvPr id="144" name="Google Shape;144;p5"/>
              <p:cNvCxnSpPr/>
              <p:nvPr/>
            </p:nvCxnSpPr>
            <p:spPr>
              <a:xfrm flipH="1" rot="10800000">
                <a:off x="4656245" y="1476834"/>
                <a:ext cx="9603" cy="258318"/>
              </a:xfrm>
              <a:prstGeom prst="straightConnector1">
                <a:avLst/>
              </a:prstGeom>
              <a:noFill/>
              <a:ln cap="flat" cmpd="sng" w="25400">
                <a:solidFill>
                  <a:schemeClr val="accent3"/>
                </a:solidFill>
                <a:prstDash val="solid"/>
                <a:round/>
                <a:headEnd len="sm" w="sm" type="none"/>
                <a:tailEnd len="sm" w="sm" type="none"/>
              </a:ln>
              <a:effectLst>
                <a:outerShdw blurRad="40000" rotWithShape="0" dir="5400000" dist="20000">
                  <a:srgbClr val="000000">
                    <a:alpha val="37647"/>
                  </a:srgbClr>
                </a:outerShdw>
              </a:effectLst>
            </p:spPr>
          </p:cxnSp>
        </p:grpSp>
        <p:sp>
          <p:nvSpPr>
            <p:cNvPr id="145" name="Google Shape;145;p5"/>
            <p:cNvSpPr txBox="1"/>
            <p:nvPr/>
          </p:nvSpPr>
          <p:spPr>
            <a:xfrm>
              <a:off x="6831642" y="1457171"/>
              <a:ext cx="690023" cy="1455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000000"/>
                  </a:solidFill>
                  <a:latin typeface="Calibri"/>
                  <a:ea typeface="Calibri"/>
                  <a:cs typeface="Calibri"/>
                  <a:sym typeface="Calibri"/>
                </a:rPr>
                <a:t>T1 Supplier</a:t>
              </a:r>
              <a:endParaRPr/>
            </a:p>
          </p:txBody>
        </p:sp>
        <p:sp>
          <p:nvSpPr>
            <p:cNvPr id="146" name="Google Shape;146;p5"/>
            <p:cNvSpPr txBox="1"/>
            <p:nvPr/>
          </p:nvSpPr>
          <p:spPr>
            <a:xfrm>
              <a:off x="7201192" y="2481821"/>
              <a:ext cx="492109" cy="1455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000000"/>
                  </a:solidFill>
                  <a:latin typeface="Calibri"/>
                  <a:ea typeface="Calibri"/>
                  <a:cs typeface="Calibri"/>
                  <a:sym typeface="Calibri"/>
                </a:rPr>
                <a:t>Agent</a:t>
              </a:r>
              <a:endParaRPr/>
            </a:p>
          </p:txBody>
        </p:sp>
        <p:sp>
          <p:nvSpPr>
            <p:cNvPr id="147" name="Google Shape;147;p5"/>
            <p:cNvSpPr txBox="1"/>
            <p:nvPr/>
          </p:nvSpPr>
          <p:spPr>
            <a:xfrm>
              <a:off x="6749496" y="3066522"/>
              <a:ext cx="903391" cy="1455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000000"/>
                  </a:solidFill>
                  <a:latin typeface="Calibri"/>
                  <a:ea typeface="Calibri"/>
                  <a:cs typeface="Calibri"/>
                  <a:sym typeface="Calibri"/>
                </a:rPr>
                <a:t>Chief’ Homeworker</a:t>
              </a:r>
              <a:endParaRPr/>
            </a:p>
          </p:txBody>
        </p:sp>
        <p:sp>
          <p:nvSpPr>
            <p:cNvPr id="148" name="Google Shape;148;p5"/>
            <p:cNvSpPr txBox="1"/>
            <p:nvPr/>
          </p:nvSpPr>
          <p:spPr>
            <a:xfrm>
              <a:off x="6831643" y="4251879"/>
              <a:ext cx="790066" cy="1455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000000"/>
                  </a:solidFill>
                  <a:latin typeface="Calibri"/>
                  <a:ea typeface="Calibri"/>
                  <a:cs typeface="Calibri"/>
                  <a:sym typeface="Calibri"/>
                </a:rPr>
                <a:t>Homeworkers</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7B66"/>
        </a:solidFill>
      </p:bgPr>
    </p:bg>
    <p:spTree>
      <p:nvGrpSpPr>
        <p:cNvPr id="152" name="Shape 152"/>
        <p:cNvGrpSpPr/>
        <p:nvPr/>
      </p:nvGrpSpPr>
      <p:grpSpPr>
        <a:xfrm>
          <a:off x="0" y="0"/>
          <a:ext cx="0" cy="0"/>
          <a:chOff x="0" y="0"/>
          <a:chExt cx="0" cy="0"/>
        </a:xfrm>
      </p:grpSpPr>
      <p:sp>
        <p:nvSpPr>
          <p:cNvPr id="153" name="Google Shape;153;p6"/>
          <p:cNvSpPr/>
          <p:nvPr/>
        </p:nvSpPr>
        <p:spPr>
          <a:xfrm>
            <a:off x="872566" y="0"/>
            <a:ext cx="156134" cy="5143500"/>
          </a:xfrm>
          <a:prstGeom prst="rect">
            <a:avLst/>
          </a:prstGeom>
          <a:solidFill>
            <a:srgbClr val="FFBD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6"/>
          <p:cNvSpPr/>
          <p:nvPr/>
        </p:nvSpPr>
        <p:spPr>
          <a:xfrm>
            <a:off x="8197477" y="0"/>
            <a:ext cx="11519273" cy="10330891"/>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6"/>
          <p:cNvSpPr txBox="1"/>
          <p:nvPr/>
        </p:nvSpPr>
        <p:spPr>
          <a:xfrm>
            <a:off x="1748270" y="1543050"/>
            <a:ext cx="6714259" cy="212407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7500">
                <a:solidFill>
                  <a:srgbClr val="FEFFFF"/>
                </a:solidFill>
                <a:latin typeface="Calibri"/>
                <a:ea typeface="Calibri"/>
                <a:cs typeface="Calibri"/>
                <a:sym typeface="Calibri"/>
              </a:rPr>
              <a:t>Barriers to Transparency</a:t>
            </a:r>
            <a:endParaRPr/>
          </a:p>
        </p:txBody>
      </p:sp>
      <p:sp>
        <p:nvSpPr>
          <p:cNvPr id="156" name="Google Shape;156;p6"/>
          <p:cNvSpPr txBox="1"/>
          <p:nvPr/>
        </p:nvSpPr>
        <p:spPr>
          <a:xfrm>
            <a:off x="10027757" y="992828"/>
            <a:ext cx="7231543" cy="7819448"/>
          </a:xfrm>
          <a:prstGeom prst="rect">
            <a:avLst/>
          </a:prstGeom>
          <a:noFill/>
          <a:ln>
            <a:noFill/>
          </a:ln>
        </p:spPr>
        <p:txBody>
          <a:bodyPr anchorCtr="0" anchor="t" bIns="0" lIns="0" spcFirstLastPara="1" rIns="0" wrap="square" tIns="0">
            <a:spAutoFit/>
          </a:bodyPr>
          <a:lstStyle/>
          <a:p>
            <a:pPr indent="0" lvl="0" marL="0" marR="0" rtl="0" algn="l">
              <a:lnSpc>
                <a:spcPct val="200000"/>
              </a:lnSpc>
              <a:spcBef>
                <a:spcPts val="0"/>
              </a:spcBef>
              <a:spcAft>
                <a:spcPts val="0"/>
              </a:spcAft>
              <a:buNone/>
            </a:pPr>
            <a:r>
              <a:rPr lang="en-US" sz="3000">
                <a:solidFill>
                  <a:srgbClr val="142442"/>
                </a:solidFill>
                <a:latin typeface="Arial"/>
                <a:ea typeface="Arial"/>
                <a:cs typeface="Arial"/>
                <a:sym typeface="Arial"/>
              </a:rPr>
              <a:t>Supplier willingness to disclose</a:t>
            </a:r>
            <a:endParaRPr/>
          </a:p>
          <a:p>
            <a:pPr indent="0" lvl="0" marL="0" marR="0" rtl="0" algn="l">
              <a:lnSpc>
                <a:spcPct val="150000"/>
              </a:lnSpc>
              <a:spcBef>
                <a:spcPts val="0"/>
              </a:spcBef>
              <a:spcAft>
                <a:spcPts val="0"/>
              </a:spcAft>
              <a:buNone/>
            </a:pPr>
            <a:r>
              <a:rPr lang="en-US" sz="2700">
                <a:solidFill>
                  <a:srgbClr val="142442"/>
                </a:solidFill>
                <a:latin typeface="Arial"/>
                <a:ea typeface="Arial"/>
                <a:cs typeface="Arial"/>
                <a:sym typeface="Arial"/>
              </a:rPr>
              <a:t>- Suppliers fear they will lose orders</a:t>
            </a:r>
            <a:endParaRPr/>
          </a:p>
          <a:p>
            <a:pPr indent="-457200" lvl="0" marL="457200" marR="0" rtl="0" algn="l">
              <a:lnSpc>
                <a:spcPct val="150000"/>
              </a:lnSpc>
              <a:spcBef>
                <a:spcPts val="0"/>
              </a:spcBef>
              <a:spcAft>
                <a:spcPts val="0"/>
              </a:spcAft>
              <a:buClr>
                <a:srgbClr val="142442"/>
              </a:buClr>
              <a:buSzPts val="2700"/>
              <a:buFont typeface="Arial"/>
              <a:buChar char="-"/>
            </a:pPr>
            <a:r>
              <a:rPr lang="en-US" sz="2700">
                <a:solidFill>
                  <a:srgbClr val="142442"/>
                </a:solidFill>
                <a:latin typeface="Arial"/>
                <a:ea typeface="Arial"/>
                <a:cs typeface="Arial"/>
                <a:sym typeface="Arial"/>
              </a:rPr>
              <a:t>Understanding how to monitor &amp; implement</a:t>
            </a:r>
            <a:endParaRPr/>
          </a:p>
          <a:p>
            <a:pPr indent="-457200" lvl="0" marL="457200" marR="0" rtl="0" algn="l">
              <a:lnSpc>
                <a:spcPct val="150000"/>
              </a:lnSpc>
              <a:spcBef>
                <a:spcPts val="0"/>
              </a:spcBef>
              <a:spcAft>
                <a:spcPts val="0"/>
              </a:spcAft>
              <a:buClr>
                <a:srgbClr val="142442"/>
              </a:buClr>
              <a:buSzPts val="2700"/>
              <a:buFont typeface="Arial"/>
              <a:buChar char="-"/>
            </a:pPr>
            <a:r>
              <a:rPr lang="en-US" sz="2700">
                <a:solidFill>
                  <a:srgbClr val="142442"/>
                </a:solidFill>
                <a:latin typeface="Arial"/>
                <a:ea typeface="Arial"/>
                <a:cs typeface="Arial"/>
                <a:sym typeface="Arial"/>
              </a:rPr>
              <a:t>Cost (labour &amp; implementation)</a:t>
            </a:r>
            <a:endParaRPr/>
          </a:p>
          <a:p>
            <a:pPr indent="-285750" lvl="0" marL="457200" marR="0" rtl="0" algn="l">
              <a:lnSpc>
                <a:spcPct val="150000"/>
              </a:lnSpc>
              <a:spcBef>
                <a:spcPts val="0"/>
              </a:spcBef>
              <a:spcAft>
                <a:spcPts val="0"/>
              </a:spcAft>
              <a:buClr>
                <a:schemeClr val="dk1"/>
              </a:buClr>
              <a:buSzPts val="2700"/>
              <a:buFont typeface="Calibri"/>
              <a:buNone/>
            </a:pPr>
            <a:r>
              <a:t/>
            </a:r>
            <a:endParaRPr sz="2700">
              <a:solidFill>
                <a:srgbClr val="142442"/>
              </a:solidFill>
              <a:latin typeface="Arial"/>
              <a:ea typeface="Arial"/>
              <a:cs typeface="Arial"/>
              <a:sym typeface="Arial"/>
            </a:endParaRPr>
          </a:p>
          <a:p>
            <a:pPr indent="0" lvl="0" marL="0" marR="0" rtl="0" algn="l">
              <a:lnSpc>
                <a:spcPct val="150000"/>
              </a:lnSpc>
              <a:spcBef>
                <a:spcPts val="0"/>
              </a:spcBef>
              <a:spcAft>
                <a:spcPts val="0"/>
              </a:spcAft>
              <a:buNone/>
            </a:pPr>
            <a:r>
              <a:rPr lang="en-US" sz="2800">
                <a:solidFill>
                  <a:srgbClr val="142442"/>
                </a:solidFill>
                <a:latin typeface="Arial"/>
                <a:ea typeface="Arial"/>
                <a:cs typeface="Arial"/>
                <a:sym typeface="Arial"/>
              </a:rPr>
              <a:t>Weak position of women homeworkers employed informally in dispersed chains</a:t>
            </a:r>
            <a:endParaRPr/>
          </a:p>
          <a:p>
            <a:pPr indent="-342900" lvl="0" marL="342900" marR="0" rtl="0" algn="l">
              <a:lnSpc>
                <a:spcPct val="168750"/>
              </a:lnSpc>
              <a:spcBef>
                <a:spcPts val="0"/>
              </a:spcBef>
              <a:spcAft>
                <a:spcPts val="0"/>
              </a:spcAft>
              <a:buClr>
                <a:srgbClr val="142442"/>
              </a:buClr>
              <a:buSzPts val="2400"/>
              <a:buFont typeface="Arial"/>
              <a:buChar char="-"/>
            </a:pPr>
            <a:r>
              <a:rPr lang="en-US" sz="2400">
                <a:solidFill>
                  <a:srgbClr val="142442"/>
                </a:solidFill>
                <a:latin typeface="Arial"/>
                <a:ea typeface="Arial"/>
                <a:cs typeface="Arial"/>
                <a:sym typeface="Arial"/>
              </a:rPr>
              <a:t>Without a voice</a:t>
            </a:r>
            <a:endParaRPr/>
          </a:p>
          <a:p>
            <a:pPr indent="-342900" lvl="0" marL="342900" marR="0" rtl="0" algn="l">
              <a:lnSpc>
                <a:spcPct val="168750"/>
              </a:lnSpc>
              <a:spcBef>
                <a:spcPts val="0"/>
              </a:spcBef>
              <a:spcAft>
                <a:spcPts val="0"/>
              </a:spcAft>
              <a:buClr>
                <a:srgbClr val="142442"/>
              </a:buClr>
              <a:buSzPts val="2400"/>
              <a:buFont typeface="Arial"/>
              <a:buChar char="-"/>
            </a:pPr>
            <a:r>
              <a:rPr lang="en-US" sz="2400">
                <a:solidFill>
                  <a:srgbClr val="142442"/>
                </a:solidFill>
                <a:latin typeface="Arial"/>
                <a:ea typeface="Arial"/>
                <a:cs typeface="Arial"/>
                <a:sym typeface="Arial"/>
              </a:rPr>
              <a:t>Out of sight, out of mind</a:t>
            </a:r>
            <a:endParaRPr/>
          </a:p>
          <a:p>
            <a:pPr indent="-190500" lvl="0" marL="342900" marR="0" rtl="0" algn="l">
              <a:lnSpc>
                <a:spcPct val="168750"/>
              </a:lnSpc>
              <a:spcBef>
                <a:spcPts val="0"/>
              </a:spcBef>
              <a:spcAft>
                <a:spcPts val="0"/>
              </a:spcAft>
              <a:buClr>
                <a:schemeClr val="dk1"/>
              </a:buClr>
              <a:buSzPts val="2400"/>
              <a:buFont typeface="Calibri"/>
              <a:buNone/>
            </a:pPr>
            <a:r>
              <a:t/>
            </a:r>
            <a:endParaRPr sz="2400">
              <a:solidFill>
                <a:srgbClr val="142442"/>
              </a:solidFill>
              <a:latin typeface="Arial"/>
              <a:ea typeface="Arial"/>
              <a:cs typeface="Arial"/>
              <a:sym typeface="Arial"/>
            </a:endParaRPr>
          </a:p>
          <a:p>
            <a:pPr indent="0" lvl="0" marL="0" marR="0" rtl="0" algn="l">
              <a:lnSpc>
                <a:spcPct val="214285"/>
              </a:lnSpc>
              <a:spcBef>
                <a:spcPts val="0"/>
              </a:spcBef>
              <a:spcAft>
                <a:spcPts val="0"/>
              </a:spcAft>
              <a:buNone/>
            </a:pPr>
            <a:r>
              <a:rPr lang="en-US" sz="2800">
                <a:solidFill>
                  <a:srgbClr val="142442"/>
                </a:solidFill>
                <a:latin typeface="Arial"/>
                <a:ea typeface="Arial"/>
                <a:cs typeface="Arial"/>
                <a:sym typeface="Arial"/>
              </a:rPr>
              <a:t>Negative/Mixed messages from Brands</a:t>
            </a:r>
            <a:endParaRPr/>
          </a:p>
          <a:p>
            <a:pPr indent="-342900" lvl="0" marL="342900" marR="0" rtl="0" algn="l">
              <a:lnSpc>
                <a:spcPct val="168750"/>
              </a:lnSpc>
              <a:spcBef>
                <a:spcPts val="0"/>
              </a:spcBef>
              <a:spcAft>
                <a:spcPts val="0"/>
              </a:spcAft>
              <a:buClr>
                <a:srgbClr val="142442"/>
              </a:buClr>
              <a:buSzPts val="2400"/>
              <a:buFont typeface="Arial"/>
              <a:buChar char="-"/>
            </a:pPr>
            <a:r>
              <a:rPr lang="en-US" sz="2400">
                <a:solidFill>
                  <a:srgbClr val="142442"/>
                </a:solidFill>
                <a:latin typeface="Arial"/>
                <a:ea typeface="Arial"/>
                <a:cs typeface="Arial"/>
                <a:sym typeface="Arial"/>
              </a:rPr>
              <a:t>Prohibition of homeworking &amp; sub-contracting</a:t>
            </a:r>
            <a:endParaRPr/>
          </a:p>
          <a:p>
            <a:pPr indent="-342900" lvl="0" marL="342900" marR="0" rtl="0" algn="l">
              <a:lnSpc>
                <a:spcPct val="168750"/>
              </a:lnSpc>
              <a:spcBef>
                <a:spcPts val="0"/>
              </a:spcBef>
              <a:spcAft>
                <a:spcPts val="0"/>
              </a:spcAft>
              <a:buClr>
                <a:srgbClr val="142442"/>
              </a:buClr>
              <a:buSzPts val="2400"/>
              <a:buFont typeface="Arial"/>
              <a:buChar char="-"/>
            </a:pPr>
            <a:r>
              <a:rPr lang="en-US" sz="2400">
                <a:solidFill>
                  <a:srgbClr val="142442"/>
                </a:solidFill>
                <a:latin typeface="Arial"/>
                <a:ea typeface="Arial"/>
                <a:cs typeface="Arial"/>
                <a:sym typeface="Arial"/>
              </a:rPr>
              <a:t>Cycle of concealment and denial</a:t>
            </a:r>
            <a:endParaRPr/>
          </a:p>
          <a:p>
            <a:pPr indent="0" lvl="0" marL="0" marR="0" rtl="0" algn="l">
              <a:lnSpc>
                <a:spcPct val="168750"/>
              </a:lnSpc>
              <a:spcBef>
                <a:spcPts val="0"/>
              </a:spcBef>
              <a:spcAft>
                <a:spcPts val="0"/>
              </a:spcAft>
              <a:buNone/>
            </a:pPr>
            <a:r>
              <a:t/>
            </a:r>
            <a:endParaRPr sz="2400">
              <a:solidFill>
                <a:srgbClr val="14244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7"/>
          <p:cNvPicPr preferRelativeResize="0"/>
          <p:nvPr/>
        </p:nvPicPr>
        <p:blipFill rotWithShape="1">
          <a:blip r:embed="rId3">
            <a:alphaModFix/>
          </a:blip>
          <a:srcRect b="0" l="22833" r="22833" t="0"/>
          <a:stretch/>
        </p:blipFill>
        <p:spPr>
          <a:xfrm>
            <a:off x="0" y="0"/>
            <a:ext cx="8378522" cy="10287000"/>
          </a:xfrm>
          <a:prstGeom prst="rect">
            <a:avLst/>
          </a:prstGeom>
          <a:noFill/>
          <a:ln>
            <a:noFill/>
          </a:ln>
        </p:spPr>
      </p:pic>
      <p:sp>
        <p:nvSpPr>
          <p:cNvPr id="162" name="Google Shape;162;p7"/>
          <p:cNvSpPr txBox="1"/>
          <p:nvPr/>
        </p:nvSpPr>
        <p:spPr>
          <a:xfrm>
            <a:off x="9507385" y="831328"/>
            <a:ext cx="7751915" cy="889827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2700">
                <a:solidFill>
                  <a:srgbClr val="142442"/>
                </a:solidFill>
                <a:latin typeface="Calibri"/>
                <a:ea typeface="Calibri"/>
                <a:cs typeface="Calibri"/>
                <a:sym typeface="Calibri"/>
              </a:rPr>
              <a:t>"The biggest barrier is the perspective of many Buyers which have institutionalised a message that homeworking is not tolerated, or a more subtle message that the presence of homeworking will create issues and a lot of work </a:t>
            </a:r>
            <a:endParaRPr/>
          </a:p>
          <a:p>
            <a:pPr indent="0" lvl="0" marL="0" marR="0" rtl="0" algn="l">
              <a:lnSpc>
                <a:spcPct val="150000"/>
              </a:lnSpc>
              <a:spcBef>
                <a:spcPts val="0"/>
              </a:spcBef>
              <a:spcAft>
                <a:spcPts val="0"/>
              </a:spcAft>
              <a:buNone/>
            </a:pPr>
            <a:r>
              <a:t/>
            </a:r>
            <a:endParaRPr sz="2700">
              <a:solidFill>
                <a:srgbClr val="142442"/>
              </a:solidFill>
              <a:latin typeface="Calibri"/>
              <a:ea typeface="Calibri"/>
              <a:cs typeface="Calibri"/>
              <a:sym typeface="Calibri"/>
            </a:endParaRPr>
          </a:p>
          <a:p>
            <a:pPr indent="0" lvl="0" marL="0" marR="0" rtl="0" algn="l">
              <a:lnSpc>
                <a:spcPct val="150000"/>
              </a:lnSpc>
              <a:spcBef>
                <a:spcPts val="0"/>
              </a:spcBef>
              <a:spcAft>
                <a:spcPts val="0"/>
              </a:spcAft>
              <a:buNone/>
            </a:pPr>
            <a:r>
              <a:rPr lang="en-US" sz="2700">
                <a:solidFill>
                  <a:srgbClr val="142442"/>
                </a:solidFill>
                <a:latin typeface="Calibri"/>
                <a:ea typeface="Calibri"/>
                <a:cs typeface="Calibri"/>
                <a:sym typeface="Calibri"/>
              </a:rPr>
              <a:t>These act as an incentive on suppliers not to mention the presence of homeworkers.   </a:t>
            </a:r>
            <a:endParaRPr/>
          </a:p>
          <a:p>
            <a:pPr indent="0" lvl="0" marL="0" marR="0" rtl="0" algn="l">
              <a:lnSpc>
                <a:spcPct val="150000"/>
              </a:lnSpc>
              <a:spcBef>
                <a:spcPts val="0"/>
              </a:spcBef>
              <a:spcAft>
                <a:spcPts val="0"/>
              </a:spcAft>
              <a:buNone/>
            </a:pPr>
            <a:r>
              <a:t/>
            </a:r>
            <a:endParaRPr sz="2700">
              <a:solidFill>
                <a:srgbClr val="142442"/>
              </a:solidFill>
              <a:latin typeface="Calibri"/>
              <a:ea typeface="Calibri"/>
              <a:cs typeface="Calibri"/>
              <a:sym typeface="Calibri"/>
            </a:endParaRPr>
          </a:p>
          <a:p>
            <a:pPr indent="0" lvl="0" marL="0" marR="0" rtl="0" algn="l">
              <a:lnSpc>
                <a:spcPct val="150000"/>
              </a:lnSpc>
              <a:spcBef>
                <a:spcPts val="0"/>
              </a:spcBef>
              <a:spcAft>
                <a:spcPts val="0"/>
              </a:spcAft>
              <a:buNone/>
            </a:pPr>
            <a:r>
              <a:rPr lang="en-US" sz="2700">
                <a:solidFill>
                  <a:srgbClr val="142442"/>
                </a:solidFill>
                <a:latin typeface="Calibri"/>
                <a:ea typeface="Calibri"/>
                <a:cs typeface="Calibri"/>
                <a:sym typeface="Calibri"/>
              </a:rPr>
              <a:t>Suppliers keep up the impression that all the production is taking place in the factory.   </a:t>
            </a:r>
            <a:endParaRPr/>
          </a:p>
          <a:p>
            <a:pPr indent="0" lvl="0" marL="0" marR="0" rtl="0" algn="l">
              <a:lnSpc>
                <a:spcPct val="150000"/>
              </a:lnSpc>
              <a:spcBef>
                <a:spcPts val="0"/>
              </a:spcBef>
              <a:spcAft>
                <a:spcPts val="0"/>
              </a:spcAft>
              <a:buNone/>
            </a:pPr>
            <a:r>
              <a:t/>
            </a:r>
            <a:endParaRPr sz="2700">
              <a:solidFill>
                <a:srgbClr val="142442"/>
              </a:solidFill>
              <a:latin typeface="Calibri"/>
              <a:ea typeface="Calibri"/>
              <a:cs typeface="Calibri"/>
              <a:sym typeface="Calibri"/>
            </a:endParaRPr>
          </a:p>
          <a:p>
            <a:pPr indent="0" lvl="0" marL="0" marR="0" rtl="0" algn="l">
              <a:lnSpc>
                <a:spcPct val="150000"/>
              </a:lnSpc>
              <a:spcBef>
                <a:spcPts val="0"/>
              </a:spcBef>
              <a:spcAft>
                <a:spcPts val="0"/>
              </a:spcAft>
              <a:buNone/>
            </a:pPr>
            <a:r>
              <a:rPr lang="en-US" sz="2700">
                <a:solidFill>
                  <a:srgbClr val="142442"/>
                </a:solidFill>
                <a:latin typeface="Calibri"/>
                <a:ea typeface="Calibri"/>
                <a:cs typeface="Calibri"/>
                <a:sym typeface="Calibri"/>
              </a:rPr>
              <a:t>This is a challenge because it prevents Brands from seeing homeworkers making their products."  </a:t>
            </a:r>
            <a:endParaRPr/>
          </a:p>
          <a:p>
            <a:pPr indent="0" lvl="0" marL="0" marR="0" rtl="0" algn="l">
              <a:lnSpc>
                <a:spcPct val="150000"/>
              </a:lnSpc>
              <a:spcBef>
                <a:spcPts val="0"/>
              </a:spcBef>
              <a:spcAft>
                <a:spcPts val="0"/>
              </a:spcAft>
              <a:buNone/>
            </a:pPr>
            <a:r>
              <a:t/>
            </a:r>
            <a:endParaRPr sz="2700">
              <a:solidFill>
                <a:srgbClr val="142442"/>
              </a:solidFill>
              <a:latin typeface="Calibri"/>
              <a:ea typeface="Calibri"/>
              <a:cs typeface="Calibri"/>
              <a:sym typeface="Calibri"/>
            </a:endParaRPr>
          </a:p>
          <a:p>
            <a:pPr indent="0" lvl="0" marL="0" marR="0" rtl="0" algn="l">
              <a:lnSpc>
                <a:spcPct val="150000"/>
              </a:lnSpc>
              <a:spcBef>
                <a:spcPts val="0"/>
              </a:spcBef>
              <a:spcAft>
                <a:spcPts val="0"/>
              </a:spcAft>
              <a:buNone/>
            </a:pPr>
            <a:r>
              <a:rPr lang="en-US" sz="2700">
                <a:solidFill>
                  <a:srgbClr val="142442"/>
                </a:solidFill>
                <a:latin typeface="Calibri"/>
                <a:ea typeface="Calibri"/>
                <a:cs typeface="Calibri"/>
                <a:sym typeface="Calibri"/>
              </a:rPr>
              <a:t>Ines Kaempfer, Executive Director, </a:t>
            </a:r>
            <a:endParaRPr/>
          </a:p>
          <a:p>
            <a:pPr indent="0" lvl="0" marL="0" marR="0" rtl="0" algn="l">
              <a:lnSpc>
                <a:spcPct val="150000"/>
              </a:lnSpc>
              <a:spcBef>
                <a:spcPts val="0"/>
              </a:spcBef>
              <a:spcAft>
                <a:spcPts val="0"/>
              </a:spcAft>
              <a:buNone/>
            </a:pPr>
            <a:r>
              <a:rPr lang="en-US" sz="2700">
                <a:solidFill>
                  <a:srgbClr val="142442"/>
                </a:solidFill>
                <a:latin typeface="Calibri"/>
                <a:ea typeface="Calibri"/>
                <a:cs typeface="Calibri"/>
                <a:sym typeface="Calibri"/>
              </a:rPr>
              <a:t>Centre for Child Rights &amp; Business</a:t>
            </a:r>
            <a:endParaRPr/>
          </a:p>
        </p:txBody>
      </p:sp>
      <p:sp>
        <p:nvSpPr>
          <p:cNvPr id="163" name="Google Shape;163;p7"/>
          <p:cNvSpPr/>
          <p:nvPr/>
        </p:nvSpPr>
        <p:spPr>
          <a:xfrm>
            <a:off x="1046594" y="0"/>
            <a:ext cx="63520" cy="1237093"/>
          </a:xfrm>
          <a:prstGeom prst="rect">
            <a:avLst/>
          </a:prstGeom>
          <a:solidFill>
            <a:srgbClr val="FFBD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FFF"/>
        </a:solidFill>
      </p:bgPr>
    </p:bg>
    <p:spTree>
      <p:nvGrpSpPr>
        <p:cNvPr id="167" name="Shape 167"/>
        <p:cNvGrpSpPr/>
        <p:nvPr/>
      </p:nvGrpSpPr>
      <p:grpSpPr>
        <a:xfrm>
          <a:off x="0" y="0"/>
          <a:ext cx="0" cy="0"/>
          <a:chOff x="0" y="0"/>
          <a:chExt cx="0" cy="0"/>
        </a:xfrm>
      </p:grpSpPr>
      <p:pic>
        <p:nvPicPr>
          <p:cNvPr id="168" name="Google Shape;168;p8"/>
          <p:cNvPicPr preferRelativeResize="0"/>
          <p:nvPr/>
        </p:nvPicPr>
        <p:blipFill rotWithShape="1">
          <a:blip r:embed="rId3">
            <a:alphaModFix/>
          </a:blip>
          <a:srcRect b="0" l="0" r="0" t="0"/>
          <a:stretch/>
        </p:blipFill>
        <p:spPr>
          <a:xfrm>
            <a:off x="159645" y="159990"/>
            <a:ext cx="17968711" cy="996701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7B66"/>
        </a:solidFill>
      </p:bgPr>
    </p:bg>
    <p:spTree>
      <p:nvGrpSpPr>
        <p:cNvPr id="172" name="Shape 172"/>
        <p:cNvGrpSpPr/>
        <p:nvPr/>
      </p:nvGrpSpPr>
      <p:grpSpPr>
        <a:xfrm>
          <a:off x="0" y="0"/>
          <a:ext cx="0" cy="0"/>
          <a:chOff x="0" y="0"/>
          <a:chExt cx="0" cy="0"/>
        </a:xfrm>
      </p:grpSpPr>
      <p:sp>
        <p:nvSpPr>
          <p:cNvPr id="173" name="Google Shape;173;p9"/>
          <p:cNvSpPr/>
          <p:nvPr/>
        </p:nvSpPr>
        <p:spPr>
          <a:xfrm>
            <a:off x="872566" y="0"/>
            <a:ext cx="156134" cy="5143500"/>
          </a:xfrm>
          <a:prstGeom prst="rect">
            <a:avLst/>
          </a:prstGeom>
          <a:solidFill>
            <a:srgbClr val="FFBD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9"/>
          <p:cNvSpPr/>
          <p:nvPr/>
        </p:nvSpPr>
        <p:spPr>
          <a:xfrm>
            <a:off x="8197477" y="-5791"/>
            <a:ext cx="11519273" cy="10330891"/>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9"/>
          <p:cNvSpPr txBox="1"/>
          <p:nvPr/>
        </p:nvSpPr>
        <p:spPr>
          <a:xfrm>
            <a:off x="1483217" y="1543050"/>
            <a:ext cx="6714259" cy="2124075"/>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lang="en-US" sz="7500">
                <a:solidFill>
                  <a:srgbClr val="FEFFFF"/>
                </a:solidFill>
                <a:latin typeface="Calibri"/>
                <a:ea typeface="Calibri"/>
                <a:cs typeface="Calibri"/>
                <a:sym typeface="Calibri"/>
              </a:rPr>
              <a:t>Facilitators of transparency</a:t>
            </a:r>
            <a:endParaRPr/>
          </a:p>
        </p:txBody>
      </p:sp>
      <p:sp>
        <p:nvSpPr>
          <p:cNvPr id="176" name="Google Shape;176;p9"/>
          <p:cNvSpPr txBox="1"/>
          <p:nvPr/>
        </p:nvSpPr>
        <p:spPr>
          <a:xfrm>
            <a:off x="8915401" y="933450"/>
            <a:ext cx="8343900" cy="7901394"/>
          </a:xfrm>
          <a:prstGeom prst="rect">
            <a:avLst/>
          </a:prstGeom>
          <a:noFill/>
          <a:ln>
            <a:noFill/>
          </a:ln>
        </p:spPr>
        <p:txBody>
          <a:bodyPr anchorCtr="0" anchor="t" bIns="0" lIns="0" spcFirstLastPara="1" rIns="0" wrap="square" tIns="0">
            <a:spAutoFit/>
          </a:bodyPr>
          <a:lstStyle/>
          <a:p>
            <a:pPr indent="-457200" lvl="1" marL="781050" marR="0" rtl="0" algn="l">
              <a:lnSpc>
                <a:spcPct val="150000"/>
              </a:lnSpc>
              <a:spcBef>
                <a:spcPts val="0"/>
              </a:spcBef>
              <a:spcAft>
                <a:spcPts val="0"/>
              </a:spcAft>
              <a:buClr>
                <a:srgbClr val="142442"/>
              </a:buClr>
              <a:buSzPts val="3000"/>
              <a:buFont typeface="Arial"/>
              <a:buChar char="•"/>
            </a:pPr>
            <a:r>
              <a:rPr b="1" i="0" lang="en-US" sz="3000" u="none" cap="none" strike="noStrike">
                <a:solidFill>
                  <a:srgbClr val="142442"/>
                </a:solidFill>
                <a:latin typeface="Calibri"/>
                <a:ea typeface="Calibri"/>
                <a:cs typeface="Calibri"/>
                <a:sym typeface="Calibri"/>
              </a:rPr>
              <a:t>Brand Homeworker Policy</a:t>
            </a:r>
            <a:endParaRPr/>
          </a:p>
          <a:p>
            <a:pPr indent="-457200" lvl="0" marL="457200" marR="0" rtl="0" algn="l">
              <a:lnSpc>
                <a:spcPct val="150000"/>
              </a:lnSpc>
              <a:spcBef>
                <a:spcPts val="0"/>
              </a:spcBef>
              <a:spcAft>
                <a:spcPts val="0"/>
              </a:spcAft>
              <a:buClr>
                <a:srgbClr val="142442"/>
              </a:buClr>
              <a:buSzPts val="2700"/>
              <a:buFont typeface="Calibri"/>
              <a:buChar char="-"/>
            </a:pPr>
            <a:r>
              <a:rPr lang="en-US" sz="2700">
                <a:solidFill>
                  <a:srgbClr val="142442"/>
                </a:solidFill>
                <a:latin typeface="Calibri"/>
                <a:ea typeface="Calibri"/>
                <a:cs typeface="Calibri"/>
                <a:sym typeface="Calibri"/>
              </a:rPr>
              <a:t>Includes homeworkers in due diligence/implementation</a:t>
            </a:r>
            <a:endParaRPr/>
          </a:p>
          <a:p>
            <a:pPr indent="-457200" lvl="0" marL="457200" marR="0" rtl="0" algn="l">
              <a:lnSpc>
                <a:spcPct val="150000"/>
              </a:lnSpc>
              <a:spcBef>
                <a:spcPts val="0"/>
              </a:spcBef>
              <a:spcAft>
                <a:spcPts val="0"/>
              </a:spcAft>
              <a:buClr>
                <a:srgbClr val="142442"/>
              </a:buClr>
              <a:buSzPts val="2700"/>
              <a:buFont typeface="Calibri"/>
              <a:buChar char="-"/>
            </a:pPr>
            <a:r>
              <a:rPr lang="en-US" sz="2700">
                <a:solidFill>
                  <a:srgbClr val="142442"/>
                </a:solidFill>
                <a:latin typeface="Calibri"/>
                <a:ea typeface="Calibri"/>
                <a:cs typeface="Calibri"/>
                <a:sym typeface="Calibri"/>
              </a:rPr>
              <a:t>Commits to work with supplier to address &amp; improve</a:t>
            </a:r>
            <a:endParaRPr/>
          </a:p>
          <a:p>
            <a:pPr indent="-457200" lvl="0" marL="457200" marR="0" rtl="0" algn="l">
              <a:lnSpc>
                <a:spcPct val="150000"/>
              </a:lnSpc>
              <a:spcBef>
                <a:spcPts val="0"/>
              </a:spcBef>
              <a:spcAft>
                <a:spcPts val="0"/>
              </a:spcAft>
              <a:buClr>
                <a:srgbClr val="142442"/>
              </a:buClr>
              <a:buSzPts val="2700"/>
              <a:buFont typeface="Calibri"/>
              <a:buChar char="-"/>
            </a:pPr>
            <a:r>
              <a:rPr lang="en-US" sz="2700">
                <a:solidFill>
                  <a:srgbClr val="142442"/>
                </a:solidFill>
                <a:latin typeface="Calibri"/>
                <a:ea typeface="Calibri"/>
                <a:cs typeface="Calibri"/>
                <a:sym typeface="Calibri"/>
              </a:rPr>
              <a:t>Gives permission to suppliers to disclose</a:t>
            </a:r>
            <a:endParaRPr/>
          </a:p>
          <a:p>
            <a:pPr indent="-285750" lvl="0" marL="457200" marR="0" rtl="0" algn="l">
              <a:lnSpc>
                <a:spcPct val="150000"/>
              </a:lnSpc>
              <a:spcBef>
                <a:spcPts val="0"/>
              </a:spcBef>
              <a:spcAft>
                <a:spcPts val="0"/>
              </a:spcAft>
              <a:buClr>
                <a:schemeClr val="dk1"/>
              </a:buClr>
              <a:buSzPts val="2700"/>
              <a:buFont typeface="Calibri"/>
              <a:buNone/>
            </a:pPr>
            <a:r>
              <a:t/>
            </a:r>
            <a:endParaRPr sz="2700">
              <a:solidFill>
                <a:srgbClr val="142442"/>
              </a:solidFill>
              <a:latin typeface="Calibri"/>
              <a:ea typeface="Calibri"/>
              <a:cs typeface="Calibri"/>
              <a:sym typeface="Calibri"/>
            </a:endParaRPr>
          </a:p>
          <a:p>
            <a:pPr indent="-457200" lvl="0" marL="457200" marR="0" rtl="0" algn="l">
              <a:lnSpc>
                <a:spcPct val="135000"/>
              </a:lnSpc>
              <a:spcBef>
                <a:spcPts val="0"/>
              </a:spcBef>
              <a:spcAft>
                <a:spcPts val="0"/>
              </a:spcAft>
              <a:buClr>
                <a:srgbClr val="142442"/>
              </a:buClr>
              <a:buSzPts val="3000"/>
              <a:buFont typeface="Arial"/>
              <a:buChar char="•"/>
            </a:pPr>
            <a:r>
              <a:rPr b="1" lang="en-US" sz="3000">
                <a:solidFill>
                  <a:srgbClr val="142442"/>
                </a:solidFill>
                <a:latin typeface="Calibri"/>
                <a:ea typeface="Calibri"/>
                <a:cs typeface="Calibri"/>
                <a:sym typeface="Calibri"/>
              </a:rPr>
              <a:t>Strong mutual brand supplier relationships</a:t>
            </a:r>
            <a:br>
              <a:rPr b="1" lang="en-US" sz="3000">
                <a:solidFill>
                  <a:srgbClr val="142442"/>
                </a:solidFill>
                <a:latin typeface="Calibri"/>
                <a:ea typeface="Calibri"/>
                <a:cs typeface="Calibri"/>
                <a:sym typeface="Calibri"/>
              </a:rPr>
            </a:br>
            <a:endParaRPr b="1" sz="3000">
              <a:solidFill>
                <a:srgbClr val="142442"/>
              </a:solidFill>
              <a:latin typeface="Calibri"/>
              <a:ea typeface="Calibri"/>
              <a:cs typeface="Calibri"/>
              <a:sym typeface="Calibri"/>
            </a:endParaRPr>
          </a:p>
          <a:p>
            <a:pPr indent="-457200" lvl="0" marL="457200" marR="0" rtl="0" algn="l">
              <a:lnSpc>
                <a:spcPct val="135000"/>
              </a:lnSpc>
              <a:spcBef>
                <a:spcPts val="0"/>
              </a:spcBef>
              <a:spcAft>
                <a:spcPts val="0"/>
              </a:spcAft>
              <a:buClr>
                <a:srgbClr val="142442"/>
              </a:buClr>
              <a:buSzPts val="3000"/>
              <a:buFont typeface="Arial"/>
              <a:buChar char="•"/>
            </a:pPr>
            <a:r>
              <a:rPr b="1" lang="en-US" sz="3000">
                <a:solidFill>
                  <a:srgbClr val="142442"/>
                </a:solidFill>
                <a:latin typeface="Calibri"/>
                <a:ea typeface="Calibri"/>
                <a:cs typeface="Calibri"/>
                <a:sym typeface="Calibri"/>
              </a:rPr>
              <a:t>Brand purchasing practices</a:t>
            </a:r>
            <a:endParaRPr/>
          </a:p>
          <a:p>
            <a:pPr indent="-457200" lvl="0" marL="457200" marR="0" rtl="0" algn="l">
              <a:lnSpc>
                <a:spcPct val="150000"/>
              </a:lnSpc>
              <a:spcBef>
                <a:spcPts val="0"/>
              </a:spcBef>
              <a:spcAft>
                <a:spcPts val="0"/>
              </a:spcAft>
              <a:buClr>
                <a:srgbClr val="142442"/>
              </a:buClr>
              <a:buSzPts val="2700"/>
              <a:buFont typeface="Calibri"/>
              <a:buChar char="-"/>
            </a:pPr>
            <a:r>
              <a:rPr lang="en-US" sz="2700">
                <a:solidFill>
                  <a:srgbClr val="142442"/>
                </a:solidFill>
                <a:latin typeface="Calibri"/>
                <a:ea typeface="Calibri"/>
                <a:cs typeface="Calibri"/>
                <a:sym typeface="Calibri"/>
              </a:rPr>
              <a:t>Stable platform for building trust &amp; visibility</a:t>
            </a:r>
            <a:endParaRPr/>
          </a:p>
          <a:p>
            <a:pPr indent="-285750" lvl="0" marL="457200" marR="0" rtl="0" algn="l">
              <a:lnSpc>
                <a:spcPct val="150000"/>
              </a:lnSpc>
              <a:spcBef>
                <a:spcPts val="0"/>
              </a:spcBef>
              <a:spcAft>
                <a:spcPts val="0"/>
              </a:spcAft>
              <a:buClr>
                <a:schemeClr val="dk1"/>
              </a:buClr>
              <a:buSzPts val="2700"/>
              <a:buFont typeface="Calibri"/>
              <a:buNone/>
            </a:pPr>
            <a:r>
              <a:t/>
            </a:r>
            <a:endParaRPr sz="2700">
              <a:solidFill>
                <a:srgbClr val="142442"/>
              </a:solidFill>
              <a:latin typeface="Calibri"/>
              <a:ea typeface="Calibri"/>
              <a:cs typeface="Calibri"/>
              <a:sym typeface="Calibri"/>
            </a:endParaRPr>
          </a:p>
          <a:p>
            <a:pPr indent="-457200" lvl="0" marL="457200" marR="0" rtl="0" algn="l">
              <a:lnSpc>
                <a:spcPct val="144642"/>
              </a:lnSpc>
              <a:spcBef>
                <a:spcPts val="0"/>
              </a:spcBef>
              <a:spcAft>
                <a:spcPts val="0"/>
              </a:spcAft>
              <a:buClr>
                <a:srgbClr val="142442"/>
              </a:buClr>
              <a:buSzPts val="2800"/>
              <a:buFont typeface="Arial"/>
              <a:buChar char="•"/>
            </a:pPr>
            <a:r>
              <a:rPr b="1" lang="en-US" sz="2800">
                <a:solidFill>
                  <a:srgbClr val="142442"/>
                </a:solidFill>
                <a:latin typeface="Calibri"/>
                <a:ea typeface="Calibri"/>
                <a:cs typeface="Calibri"/>
                <a:sym typeface="Calibri"/>
              </a:rPr>
              <a:t>Mapping supply chains .. Brands working with local CSOs and</a:t>
            </a:r>
            <a:r>
              <a:rPr lang="en-US" sz="2800">
                <a:solidFill>
                  <a:srgbClr val="142442"/>
                </a:solidFill>
                <a:latin typeface="Calibri"/>
                <a:ea typeface="Calibri"/>
                <a:cs typeface="Calibri"/>
                <a:sym typeface="Calibri"/>
              </a:rPr>
              <a:t> </a:t>
            </a:r>
            <a:r>
              <a:rPr b="1" lang="en-US" sz="2800">
                <a:solidFill>
                  <a:srgbClr val="142442"/>
                </a:solidFill>
                <a:latin typeface="Calibri"/>
                <a:ea typeface="Calibri"/>
                <a:cs typeface="Calibri"/>
                <a:sym typeface="Calibri"/>
              </a:rPr>
              <a:t>Homeworker organisation, to map conditions and draw up Action Plan</a:t>
            </a:r>
            <a:endParaRPr/>
          </a:p>
          <a:p>
            <a:pPr indent="-279400" lvl="0" marL="457200" marR="0" rtl="0" algn="l">
              <a:lnSpc>
                <a:spcPct val="144642"/>
              </a:lnSpc>
              <a:spcBef>
                <a:spcPts val="0"/>
              </a:spcBef>
              <a:spcAft>
                <a:spcPts val="0"/>
              </a:spcAft>
              <a:buClr>
                <a:schemeClr val="dk1"/>
              </a:buClr>
              <a:buSzPts val="2800"/>
              <a:buFont typeface="Arial"/>
              <a:buNone/>
            </a:pPr>
            <a:r>
              <a:t/>
            </a:r>
            <a:endParaRPr b="1" sz="2800">
              <a:solidFill>
                <a:srgbClr val="142442"/>
              </a:solidFill>
              <a:latin typeface="Calibri"/>
              <a:ea typeface="Calibri"/>
              <a:cs typeface="Calibri"/>
              <a:sym typeface="Calibri"/>
            </a:endParaRPr>
          </a:p>
          <a:p>
            <a:pPr indent="-279400" lvl="0" marL="457200" marR="0" rtl="0" algn="l">
              <a:lnSpc>
                <a:spcPct val="144642"/>
              </a:lnSpc>
              <a:spcBef>
                <a:spcPts val="0"/>
              </a:spcBef>
              <a:spcAft>
                <a:spcPts val="0"/>
              </a:spcAft>
              <a:buClr>
                <a:schemeClr val="dk1"/>
              </a:buClr>
              <a:buSzPts val="2800"/>
              <a:buFont typeface="Arial"/>
              <a:buNone/>
            </a:pPr>
            <a:r>
              <a:t/>
            </a:r>
            <a:endParaRPr b="1" sz="2800">
              <a:solidFill>
                <a:srgbClr val="142442"/>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Lucy Brill</dc:creator>
</cp:coreProperties>
</file>